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5"/>
  </p:sldMasterIdLst>
  <p:notesMasterIdLst>
    <p:notesMasterId r:id="rId35"/>
  </p:notesMasterIdLst>
  <p:sldIdLst>
    <p:sldId id="257" r:id="rId6"/>
    <p:sldId id="258" r:id="rId7"/>
    <p:sldId id="394" r:id="rId8"/>
    <p:sldId id="395" r:id="rId9"/>
    <p:sldId id="390" r:id="rId10"/>
    <p:sldId id="391" r:id="rId11"/>
    <p:sldId id="396" r:id="rId12"/>
    <p:sldId id="350" r:id="rId13"/>
    <p:sldId id="368" r:id="rId14"/>
    <p:sldId id="348" r:id="rId15"/>
    <p:sldId id="331" r:id="rId16"/>
    <p:sldId id="369" r:id="rId17"/>
    <p:sldId id="370" r:id="rId18"/>
    <p:sldId id="376" r:id="rId19"/>
    <p:sldId id="334" r:id="rId20"/>
    <p:sldId id="377" r:id="rId21"/>
    <p:sldId id="378" r:id="rId22"/>
    <p:sldId id="381" r:id="rId23"/>
    <p:sldId id="382" r:id="rId24"/>
    <p:sldId id="397" r:id="rId25"/>
    <p:sldId id="383" r:id="rId26"/>
    <p:sldId id="384" r:id="rId27"/>
    <p:sldId id="385" r:id="rId28"/>
    <p:sldId id="360" r:id="rId29"/>
    <p:sldId id="361" r:id="rId30"/>
    <p:sldId id="386" r:id="rId31"/>
    <p:sldId id="392" r:id="rId32"/>
    <p:sldId id="393" r:id="rId33"/>
    <p:sldId id="387" r:id="rId3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1172" autoAdjust="0"/>
  </p:normalViewPr>
  <p:slideViewPr>
    <p:cSldViewPr snapToGrid="0" snapToObjects="1">
      <p:cViewPr varScale="1">
        <p:scale>
          <a:sx n="60" d="100"/>
          <a:sy n="60" d="100"/>
        </p:scale>
        <p:origin x="1650"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690"/>
    </p:cViewPr>
  </p:sorterViewPr>
  <p:notesViewPr>
    <p:cSldViewPr snapToGrid="0" snapToObjects="1">
      <p:cViewPr varScale="1">
        <p:scale>
          <a:sx n="59" d="100"/>
          <a:sy n="59" d="100"/>
        </p:scale>
        <p:origin x="-2508" y="-9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73AD4DBA-7FC0-2340-9563-BD93D68A75B5}" type="datetimeFigureOut">
              <a:rPr lang="en-US" smtClean="0"/>
              <a:t>8/25/2016</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C130D59F-7EDA-BF4F-940E-824FAA9C064E}" type="slidenum">
              <a:rPr lang="en-US" smtClean="0"/>
              <a:t>‹#›</a:t>
            </a:fld>
            <a:endParaRPr lang="en-US" dirty="0"/>
          </a:p>
        </p:txBody>
      </p:sp>
    </p:spTree>
    <p:extLst>
      <p:ext uri="{BB962C8B-B14F-4D97-AF65-F5344CB8AC3E}">
        <p14:creationId xmlns:p14="http://schemas.microsoft.com/office/powerpoint/2010/main" val="2761461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p:txBody>
          <a:bodyPr/>
          <a:lstStyle/>
          <a:p>
            <a:pPr>
              <a:defRPr/>
            </a:pPr>
            <a:fld id="{D59FF5C2-C303-4944-B65B-DD2E99E3D170}" type="slidenum">
              <a:rPr lang="en-US"/>
              <a:pPr>
                <a:defRPr/>
              </a:pPr>
              <a:t>1</a:t>
            </a:fld>
            <a:endParaRPr lang="en-US" dirty="0"/>
          </a:p>
        </p:txBody>
      </p:sp>
    </p:spTree>
    <p:extLst>
      <p:ext uri="{BB962C8B-B14F-4D97-AF65-F5344CB8AC3E}">
        <p14:creationId xmlns:p14="http://schemas.microsoft.com/office/powerpoint/2010/main" val="364702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602">
              <a:defRPr/>
            </a:pPr>
            <a:r>
              <a:rPr lang="en-US" altLang="en-US" dirty="0" smtClean="0"/>
              <a:t>Using the Initial Reflection on Practice document,</a:t>
            </a:r>
            <a:r>
              <a:rPr lang="en-US" altLang="en-US" baseline="0" dirty="0" smtClean="0"/>
              <a:t> a</a:t>
            </a:r>
            <a:r>
              <a:rPr lang="en-US" altLang="en-US" dirty="0" smtClean="0"/>
              <a:t>n educator reflects on their teaching choosing the descriptors that best describe their teaching practices.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E0338828-3070-4AD8-9FAE-2D5E0F1E1897}" type="slidenum">
              <a:rPr lang="en-US" smtClean="0"/>
              <a:pPr>
                <a:defRPr/>
              </a:pPr>
              <a:t>12</a:t>
            </a:fld>
            <a:endParaRPr lang="en-US"/>
          </a:p>
        </p:txBody>
      </p:sp>
    </p:spTree>
    <p:extLst>
      <p:ext uri="{BB962C8B-B14F-4D97-AF65-F5344CB8AC3E}">
        <p14:creationId xmlns:p14="http://schemas.microsoft.com/office/powerpoint/2010/main" val="376745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602">
              <a:spcBef>
                <a:spcPct val="0"/>
              </a:spcBef>
              <a:defRPr/>
            </a:pPr>
            <a:r>
              <a:rPr lang="en-US" altLang="en-US" dirty="0" smtClean="0"/>
              <a:t>After a teacher has chosen the descriptors that best describe their teaching practice, they then refer to the </a:t>
            </a:r>
            <a:r>
              <a:rPr lang="en-US" altLang="en-US" u="sng" dirty="0" smtClean="0"/>
              <a:t>KY Framework for Teaching </a:t>
            </a:r>
            <a:r>
              <a:rPr lang="en-US" altLang="en-US" dirty="0" smtClean="0"/>
              <a:t>and find the descriptors within the performance levels. Using this process, a teacher determines their performance level in each of the components in the framework. It is this data that will entered into EDS. </a:t>
            </a:r>
          </a:p>
          <a:p>
            <a:pPr>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7097" indent="-287345" eaLnBrk="0" hangingPunct="0">
              <a:defRPr>
                <a:solidFill>
                  <a:schemeClr val="tx1"/>
                </a:solidFill>
                <a:latin typeface="Calibri" pitchFamily="34" charset="0"/>
                <a:cs typeface="Arial" charset="0"/>
              </a:defRPr>
            </a:lvl2pPr>
            <a:lvl3pPr marL="1149382" indent="-229876" eaLnBrk="0" hangingPunct="0">
              <a:defRPr>
                <a:solidFill>
                  <a:schemeClr val="tx1"/>
                </a:solidFill>
                <a:latin typeface="Calibri" pitchFamily="34" charset="0"/>
                <a:cs typeface="Arial" charset="0"/>
              </a:defRPr>
            </a:lvl3pPr>
            <a:lvl4pPr marL="1609134" indent="-229876" eaLnBrk="0" hangingPunct="0">
              <a:defRPr>
                <a:solidFill>
                  <a:schemeClr val="tx1"/>
                </a:solidFill>
                <a:latin typeface="Calibri" pitchFamily="34" charset="0"/>
                <a:cs typeface="Arial" charset="0"/>
              </a:defRPr>
            </a:lvl4pPr>
            <a:lvl5pPr marL="2068886" indent="-229876" eaLnBrk="0" hangingPunct="0">
              <a:defRPr>
                <a:solidFill>
                  <a:schemeClr val="tx1"/>
                </a:solidFill>
                <a:latin typeface="Calibri" pitchFamily="34" charset="0"/>
                <a:cs typeface="Arial" charset="0"/>
              </a:defRPr>
            </a:lvl5pPr>
            <a:lvl6pPr marL="2528639" indent="-229876" eaLnBrk="0" fontAlgn="base" hangingPunct="0">
              <a:spcBef>
                <a:spcPct val="0"/>
              </a:spcBef>
              <a:spcAft>
                <a:spcPct val="0"/>
              </a:spcAft>
              <a:defRPr>
                <a:solidFill>
                  <a:schemeClr val="tx1"/>
                </a:solidFill>
                <a:latin typeface="Calibri" pitchFamily="34" charset="0"/>
                <a:cs typeface="Arial" charset="0"/>
              </a:defRPr>
            </a:lvl6pPr>
            <a:lvl7pPr marL="2988391" indent="-229876" eaLnBrk="0" fontAlgn="base" hangingPunct="0">
              <a:spcBef>
                <a:spcPct val="0"/>
              </a:spcBef>
              <a:spcAft>
                <a:spcPct val="0"/>
              </a:spcAft>
              <a:defRPr>
                <a:solidFill>
                  <a:schemeClr val="tx1"/>
                </a:solidFill>
                <a:latin typeface="Calibri" pitchFamily="34" charset="0"/>
                <a:cs typeface="Arial" charset="0"/>
              </a:defRPr>
            </a:lvl7pPr>
            <a:lvl8pPr marL="3448144" indent="-229876" eaLnBrk="0" fontAlgn="base" hangingPunct="0">
              <a:spcBef>
                <a:spcPct val="0"/>
              </a:spcBef>
              <a:spcAft>
                <a:spcPct val="0"/>
              </a:spcAft>
              <a:defRPr>
                <a:solidFill>
                  <a:schemeClr val="tx1"/>
                </a:solidFill>
                <a:latin typeface="Calibri" pitchFamily="34" charset="0"/>
                <a:cs typeface="Arial" charset="0"/>
              </a:defRPr>
            </a:lvl8pPr>
            <a:lvl9pPr marL="3907896" indent="-229876"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CD4509C-C7B5-4E86-B5F0-57E1D0C6570C}" type="slidenum">
              <a:rPr lang="en-US" altLang="en-US" smtClean="0">
                <a:solidFill>
                  <a:srgbClr val="000000"/>
                </a:solidFill>
              </a:rPr>
              <a:pPr eaLnBrk="1" fontAlgn="base" hangingPunct="1">
                <a:spcBef>
                  <a:spcPct val="0"/>
                </a:spcBef>
                <a:spcAft>
                  <a:spcPct val="0"/>
                </a:spcAft>
              </a:pPr>
              <a:t>13</a:t>
            </a:fld>
            <a:endParaRPr lang="en-US" altLang="en-US" smtClean="0">
              <a:solidFill>
                <a:srgbClr val="000000"/>
              </a:solidFill>
            </a:endParaRPr>
          </a:p>
        </p:txBody>
      </p:sp>
    </p:spTree>
    <p:extLst>
      <p:ext uri="{BB962C8B-B14F-4D97-AF65-F5344CB8AC3E}">
        <p14:creationId xmlns:p14="http://schemas.microsoft.com/office/powerpoint/2010/main" val="237215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1A6C27-2209-46F7-86F6-29314764C838}" type="slidenum">
              <a:rPr lang="en-US" smtClean="0"/>
              <a:pPr>
                <a:defRPr/>
              </a:pPr>
              <a:t>14</a:t>
            </a:fld>
            <a:endParaRPr lang="en-US" dirty="0"/>
          </a:p>
        </p:txBody>
      </p:sp>
    </p:spTree>
    <p:extLst>
      <p:ext uri="{BB962C8B-B14F-4D97-AF65-F5344CB8AC3E}">
        <p14:creationId xmlns:p14="http://schemas.microsoft.com/office/powerpoint/2010/main" val="233452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content standards are evolving to align with CCSS, teachers may want to self-assess their knowledge of content and content-specific skills.  Additionally, instructional strategies that support CCSS such as LDC and MDC are new to many teachers; however, self-reflection of practice might focus on instructional approaches.  </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15</a:t>
            </a:fld>
            <a:endParaRPr lang="en-US" dirty="0"/>
          </a:p>
        </p:txBody>
      </p:sp>
    </p:spTree>
    <p:extLst>
      <p:ext uri="{BB962C8B-B14F-4D97-AF65-F5344CB8AC3E}">
        <p14:creationId xmlns:p14="http://schemas.microsoft.com/office/powerpoint/2010/main" val="350073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Just as in other professions, every teacher has the responsibility to be involved in a career-long quest to improve practice.”</a:t>
            </a:r>
          </a:p>
          <a:p>
            <a:r>
              <a:rPr lang="en-US" dirty="0" smtClean="0"/>
              <a:t>http://www.ascd.org/publications/educational-leadership/dec10/vol68/num04/Evaluations-That-Help-Teachers-Learn.aspx</a:t>
            </a:r>
          </a:p>
          <a:p>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17</a:t>
            </a:fld>
            <a:endParaRPr lang="en-US" dirty="0"/>
          </a:p>
        </p:txBody>
      </p:sp>
    </p:spTree>
    <p:extLst>
      <p:ext uri="{BB962C8B-B14F-4D97-AF65-F5344CB8AC3E}">
        <p14:creationId xmlns:p14="http://schemas.microsoft.com/office/powerpoint/2010/main" val="414564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84275"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Just to clarify the process here, before a teacher writes their professional growth goal, a teacher would certainly reflect on their teaching performance using the Kentucky Framework for Teaching.  However, teachers can consider other information as well as they make decisions about their professional growth. As content standards are evolving to align with CCSS, teachers may want to self-assess their knowledge of content and content-specific skills.  Additionally, instructional strategies that support CCSS such as LDC and MDC are new to many teachers and they may see need to learn new instructional strategies.  After a teacher decides a student growth goal and considers the strategies necessary to support students in attaining that goal, it is likely that the teacher would align his or her professional growth planning and goal with the student growth goal if that is an area of need. </a:t>
            </a:r>
          </a:p>
          <a:p>
            <a:endParaRPr lang="en-US" dirty="0" smtClean="0"/>
          </a:p>
          <a:p>
            <a:r>
              <a:rPr lang="en-US" dirty="0" smtClean="0"/>
              <a:t>All or any of these can be considered as a teacher decides his or her professional growth goal. </a:t>
            </a:r>
          </a:p>
        </p:txBody>
      </p:sp>
      <p:sp>
        <p:nvSpPr>
          <p:cNvPr id="4" name="Slide Number Placeholder 3"/>
          <p:cNvSpPr>
            <a:spLocks noGrp="1"/>
          </p:cNvSpPr>
          <p:nvPr>
            <p:ph type="sldNum" sz="quarter" idx="5"/>
          </p:nvPr>
        </p:nvSpPr>
        <p:spPr/>
        <p:txBody>
          <a:bodyPr/>
          <a:lstStyle/>
          <a:p>
            <a:pPr>
              <a:defRPr/>
            </a:pPr>
            <a:fld id="{5680A9AA-B323-474C-B18A-F00B12CC538C}"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5682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After reflection, teachers consider these 3 questions to write their professional growth goal. Note this goal is truly about the teacher deciding an area of need for professional learning and growth. </a:t>
            </a:r>
          </a:p>
        </p:txBody>
      </p:sp>
      <p:sp>
        <p:nvSpPr>
          <p:cNvPr id="4" name="Slide Number Placeholder 3"/>
          <p:cNvSpPr>
            <a:spLocks noGrp="1"/>
          </p:cNvSpPr>
          <p:nvPr>
            <p:ph type="sldNum" sz="quarter" idx="5"/>
          </p:nvPr>
        </p:nvSpPr>
        <p:spPr/>
        <p:txBody>
          <a:bodyPr/>
          <a:lstStyle/>
          <a:p>
            <a:pPr>
              <a:defRPr/>
            </a:pPr>
            <a:fld id="{48727B30-187B-411E-AC1A-D878BA2DF033}"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28831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the goal addresses all three questions</a:t>
            </a:r>
            <a:r>
              <a:rPr lang="en-US" baseline="0" dirty="0" smtClean="0"/>
              <a:t> even if briefly.  A teacher will decide the learning that will help him or her attain the goal.</a:t>
            </a:r>
            <a:endParaRPr lang="en-US" dirty="0"/>
          </a:p>
        </p:txBody>
      </p:sp>
      <p:sp>
        <p:nvSpPr>
          <p:cNvPr id="4" name="Slide Number Placeholder 3"/>
          <p:cNvSpPr>
            <a:spLocks noGrp="1"/>
          </p:cNvSpPr>
          <p:nvPr>
            <p:ph type="sldNum" sz="quarter" idx="10"/>
          </p:nvPr>
        </p:nvSpPr>
        <p:spPr/>
        <p:txBody>
          <a:bodyPr/>
          <a:lstStyle/>
          <a:p>
            <a:fld id="{93EC152B-0337-4D97-AE53-3141C7E460C8}" type="slidenum">
              <a:rPr lang="en-US" smtClean="0"/>
              <a:t>21</a:t>
            </a:fld>
            <a:endParaRPr lang="en-US"/>
          </a:p>
        </p:txBody>
      </p:sp>
    </p:spTree>
    <p:extLst>
      <p:ext uri="{BB962C8B-B14F-4D97-AF65-F5344CB8AC3E}">
        <p14:creationId xmlns:p14="http://schemas.microsoft.com/office/powerpoint/2010/main" val="89917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smtClean="0"/>
              <a:t>Notice how the goal addresses all three questions</a:t>
            </a:r>
            <a:r>
              <a:rPr lang="en-US" baseline="0" dirty="0" smtClean="0"/>
              <a:t> even if briefly.  A teacher will decide the learning that will help him or her attain the goal.</a:t>
            </a:r>
            <a:endParaRPr lang="en-US" dirty="0" smtClean="0"/>
          </a:p>
          <a:p>
            <a:endParaRPr lang="en-US" dirty="0"/>
          </a:p>
        </p:txBody>
      </p:sp>
      <p:sp>
        <p:nvSpPr>
          <p:cNvPr id="4" name="Slide Number Placeholder 3"/>
          <p:cNvSpPr>
            <a:spLocks noGrp="1"/>
          </p:cNvSpPr>
          <p:nvPr>
            <p:ph type="sldNum" sz="quarter" idx="10"/>
          </p:nvPr>
        </p:nvSpPr>
        <p:spPr/>
        <p:txBody>
          <a:bodyPr/>
          <a:lstStyle/>
          <a:p>
            <a:fld id="{93EC152B-0337-4D97-AE53-3141C7E460C8}" type="slidenum">
              <a:rPr lang="en-US" smtClean="0"/>
              <a:t>22</a:t>
            </a:fld>
            <a:endParaRPr lang="en-US"/>
          </a:p>
        </p:txBody>
      </p:sp>
    </p:spTree>
    <p:extLst>
      <p:ext uri="{BB962C8B-B14F-4D97-AF65-F5344CB8AC3E}">
        <p14:creationId xmlns:p14="http://schemas.microsoft.com/office/powerpoint/2010/main" val="70893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Our past experiences with Professional Growth Planning has taught us that the Action Plan must be consistently implemented as agreed upon during the collaboration between principal and teacher.  Teacher reflects on each phase of implementation making adjustments and revisions as needed. </a:t>
            </a:r>
          </a:p>
        </p:txBody>
      </p:sp>
      <p:sp>
        <p:nvSpPr>
          <p:cNvPr id="185348" name="Slide Number Placeholder 3"/>
          <p:cNvSpPr txBox="1">
            <a:spLocks noGrp="1"/>
          </p:cNvSpPr>
          <p:nvPr/>
        </p:nvSpPr>
        <p:spPr bwMode="auto">
          <a:xfrm>
            <a:off x="3981241" y="8846744"/>
            <a:ext cx="3045034" cy="46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63267F2-9B54-4A5A-8D54-D692E108938F}" type="slidenum">
              <a:rPr lang="en-US" sz="1200">
                <a:latin typeface="Times" pitchFamily="18" charset="0"/>
              </a:rPr>
              <a:pPr algn="r" eaLnBrk="1" hangingPunct="1"/>
              <a:t>24</a:t>
            </a:fld>
            <a:endParaRPr lang="en-US" sz="1200">
              <a:latin typeface="Times" pitchFamily="18" charset="0"/>
            </a:endParaRPr>
          </a:p>
        </p:txBody>
      </p:sp>
    </p:spTree>
    <p:extLst>
      <p:ext uri="{BB962C8B-B14F-4D97-AF65-F5344CB8AC3E}">
        <p14:creationId xmlns:p14="http://schemas.microsoft.com/office/powerpoint/2010/main" val="256270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p:txBody>
          <a:bodyPr/>
          <a:lstStyle/>
          <a:p>
            <a:pPr eaLnBrk="1" hangingPunct="1">
              <a:spcBef>
                <a:spcPct val="0"/>
              </a:spcBef>
            </a:pPr>
            <a:endParaRPr lang="en-US" dirty="0"/>
          </a:p>
          <a:p>
            <a:pPr eaLnBrk="1" hangingPunct="1">
              <a:spcBef>
                <a:spcPct val="0"/>
              </a:spcBef>
            </a:pPr>
            <a:endParaRPr lang="en-US" dirty="0"/>
          </a:p>
        </p:txBody>
      </p:sp>
      <p:sp>
        <p:nvSpPr>
          <p:cNvPr id="131075" name="Slide Number Placeholder 3"/>
          <p:cNvSpPr>
            <a:spLocks noGrp="1"/>
          </p:cNvSpPr>
          <p:nvPr>
            <p:ph type="sldNum" sz="quarter" idx="5"/>
          </p:nvPr>
        </p:nvSpPr>
        <p:spPr>
          <a:ln>
            <a:miter lim="800000"/>
            <a:headEnd/>
            <a:tailEnd/>
          </a:ln>
        </p:spPr>
        <p:txBody>
          <a:bodyPr/>
          <a:lstStyle/>
          <a:p>
            <a:pPr>
              <a:defRPr/>
            </a:pPr>
            <a:fld id="{45769CEC-C208-E940-AC55-5D08755E9842}" type="slidenum">
              <a:rPr lang="en-US">
                <a:cs typeface="Arial" charset="0"/>
              </a:rPr>
              <a:pPr>
                <a:defRPr/>
              </a:pPr>
              <a:t>2</a:t>
            </a:fld>
            <a:endParaRPr lang="en-US" dirty="0">
              <a:cs typeface="Arial" charset="0"/>
            </a:endParaRPr>
          </a:p>
        </p:txBody>
      </p:sp>
    </p:spTree>
    <p:extLst>
      <p:ext uri="{BB962C8B-B14F-4D97-AF65-F5344CB8AC3E}">
        <p14:creationId xmlns:p14="http://schemas.microsoft.com/office/powerpoint/2010/main" val="300042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 the teacher reviews, analyzes and reflects upon student work samples, test data and naturally occurring data generated in teaching and learning, she/he monitors his/her progress towards goal(s) and determining their goal status.</a:t>
            </a:r>
          </a:p>
        </p:txBody>
      </p:sp>
      <p:sp>
        <p:nvSpPr>
          <p:cNvPr id="4" name="Slide Number Placeholder 3"/>
          <p:cNvSpPr>
            <a:spLocks noGrp="1"/>
          </p:cNvSpPr>
          <p:nvPr>
            <p:ph type="sldNum" sz="quarter" idx="5"/>
          </p:nvPr>
        </p:nvSpPr>
        <p:spPr/>
        <p:txBody>
          <a:bodyPr/>
          <a:lstStyle/>
          <a:p>
            <a:pPr>
              <a:defRPr/>
            </a:pPr>
            <a:fld id="{7E0A393B-04A3-4FAC-8EF5-14B0B6A86402}" type="slidenum">
              <a:rPr lang="en-US" smtClean="0"/>
              <a:pPr>
                <a:defRPr/>
              </a:pPr>
              <a:t>25</a:t>
            </a:fld>
            <a:endParaRPr lang="en-US"/>
          </a:p>
        </p:txBody>
      </p:sp>
    </p:spTree>
    <p:extLst>
      <p:ext uri="{BB962C8B-B14F-4D97-AF65-F5344CB8AC3E}">
        <p14:creationId xmlns:p14="http://schemas.microsoft.com/office/powerpoint/2010/main" val="77806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After reflection, teachers consider these 3 questions to write their professional growth goal. Note this goal is truly about the teacher deciding an area of need for professional learning and growth. </a:t>
            </a:r>
          </a:p>
        </p:txBody>
      </p:sp>
      <p:sp>
        <p:nvSpPr>
          <p:cNvPr id="4" name="Slide Number Placeholder 3"/>
          <p:cNvSpPr>
            <a:spLocks noGrp="1"/>
          </p:cNvSpPr>
          <p:nvPr>
            <p:ph type="sldNum" sz="quarter" idx="5"/>
          </p:nvPr>
        </p:nvSpPr>
        <p:spPr/>
        <p:txBody>
          <a:bodyPr/>
          <a:lstStyle/>
          <a:p>
            <a:pPr>
              <a:defRPr/>
            </a:pPr>
            <a:fld id="{48727B30-187B-411E-AC1A-D878BA2DF033}"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306729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8727B30-187B-411E-AC1A-D878BA2DF033}"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80375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in the Model Certified Evaluation Plan created by KDE shows us how evidence of professional practice will result in ratings in each of the Domains of the Framework for Teaching. Notice on the left that there are several sources of evidence for this, including observation, student voice, professional growth plans and self-reflection. Also, notice that districts can also identify other sources of evidence as appropriate. </a:t>
            </a:r>
            <a:endParaRPr lang="en-US" dirty="0"/>
          </a:p>
        </p:txBody>
      </p:sp>
      <p:sp>
        <p:nvSpPr>
          <p:cNvPr id="4" name="Slide Number Placeholder 3"/>
          <p:cNvSpPr>
            <a:spLocks noGrp="1"/>
          </p:cNvSpPr>
          <p:nvPr>
            <p:ph type="sldNum" sz="quarter" idx="10"/>
          </p:nvPr>
        </p:nvSpPr>
        <p:spPr/>
        <p:txBody>
          <a:bodyPr/>
          <a:lstStyle/>
          <a:p>
            <a:fld id="{0BD8687C-18EE-4645-996B-793C6974E3B0}" type="slidenum">
              <a:rPr lang="en-US" smtClean="0"/>
              <a:t>3</a:t>
            </a:fld>
            <a:endParaRPr lang="en-US"/>
          </a:p>
        </p:txBody>
      </p:sp>
    </p:spTree>
    <p:extLst>
      <p:ext uri="{BB962C8B-B14F-4D97-AF65-F5344CB8AC3E}">
        <p14:creationId xmlns:p14="http://schemas.microsoft.com/office/powerpoint/2010/main" val="269646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matrix,</a:t>
            </a:r>
            <a:r>
              <a:rPr lang="en-US" baseline="0" dirty="0" smtClean="0"/>
              <a:t> also included in the Model CEP, shows how required sources of evidence align with the domains in the Framework for Teaching. Notice that it is the pre- and post-observation protocols that can provide evidence related to planning &amp; preparation and professional responsibilities, domains 1 &amp; 4. Additionally, professional growth planning and self-reflection provide evidence in these domains. These domains are not considered “observable” domains in the sense of classroom observations.</a:t>
            </a:r>
          </a:p>
          <a:p>
            <a:endParaRPr lang="en-US" baseline="0" dirty="0" smtClean="0"/>
          </a:p>
          <a:p>
            <a:r>
              <a:rPr lang="en-US" baseline="0" dirty="0" smtClean="0"/>
              <a:t>As stated earlier, districts may also require additional sources of evidence to support ratings in any of the domains. </a:t>
            </a:r>
            <a:endParaRPr lang="en-US" dirty="0"/>
          </a:p>
        </p:txBody>
      </p:sp>
      <p:sp>
        <p:nvSpPr>
          <p:cNvPr id="4" name="Slide Number Placeholder 3"/>
          <p:cNvSpPr>
            <a:spLocks noGrp="1"/>
          </p:cNvSpPr>
          <p:nvPr>
            <p:ph type="sldNum" sz="quarter" idx="10"/>
          </p:nvPr>
        </p:nvSpPr>
        <p:spPr/>
        <p:txBody>
          <a:bodyPr/>
          <a:lstStyle/>
          <a:p>
            <a:fld id="{0BD8687C-18EE-4645-996B-793C6974E3B0}" type="slidenum">
              <a:rPr lang="en-US" smtClean="0"/>
              <a:t>4</a:t>
            </a:fld>
            <a:endParaRPr lang="en-US"/>
          </a:p>
        </p:txBody>
      </p:sp>
    </p:spTree>
    <p:extLst>
      <p:ext uri="{BB962C8B-B14F-4D97-AF65-F5344CB8AC3E}">
        <p14:creationId xmlns:p14="http://schemas.microsoft.com/office/powerpoint/2010/main" val="5129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Advocates 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 ( Danielson, Talk About Teaching (2009).</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7</a:t>
            </a:fld>
            <a:endParaRPr lang="en-US" dirty="0"/>
          </a:p>
        </p:txBody>
      </p:sp>
    </p:spTree>
    <p:extLst>
      <p:ext uri="{BB962C8B-B14F-4D97-AF65-F5344CB8AC3E}">
        <p14:creationId xmlns:p14="http://schemas.microsoft.com/office/powerpoint/2010/main" val="152350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 may be formal</a:t>
            </a:r>
            <a:r>
              <a:rPr lang="en-US" baseline="0" dirty="0" smtClean="0"/>
              <a:t> or informal as it is integrated into every aspect of a teacher’s professional life.  </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8</a:t>
            </a:fld>
            <a:endParaRPr lang="en-US" dirty="0"/>
          </a:p>
        </p:txBody>
      </p:sp>
    </p:spTree>
    <p:extLst>
      <p:ext uri="{BB962C8B-B14F-4D97-AF65-F5344CB8AC3E}">
        <p14:creationId xmlns:p14="http://schemas.microsoft.com/office/powerpoint/2010/main" val="126607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can you learn from this teacher about reflecting on your practice? </a:t>
            </a:r>
          </a:p>
          <a:p>
            <a:endParaRPr lang="en-US" baseline="0" dirty="0" smtClean="0"/>
          </a:p>
          <a:p>
            <a:r>
              <a:rPr lang="en-US" dirty="0" smtClean="0"/>
              <a:t>https://www.teachingchannel.org/videos/when-lesson-plans-fail</a:t>
            </a:r>
          </a:p>
          <a:p>
            <a:endParaRPr lang="en-US" dirty="0" smtClean="0"/>
          </a:p>
          <a:p>
            <a:r>
              <a:rPr lang="en-US" dirty="0" smtClean="0"/>
              <a:t>Vide is</a:t>
            </a:r>
            <a:r>
              <a:rPr lang="en-US" baseline="0" dirty="0" smtClean="0"/>
              <a:t> 16 minutes</a:t>
            </a:r>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9</a:t>
            </a:fld>
            <a:endParaRPr lang="en-US" dirty="0"/>
          </a:p>
        </p:txBody>
      </p:sp>
    </p:spTree>
    <p:extLst>
      <p:ext uri="{BB962C8B-B14F-4D97-AF65-F5344CB8AC3E}">
        <p14:creationId xmlns:p14="http://schemas.microsoft.com/office/powerpoint/2010/main" val="289867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10</a:t>
            </a:fld>
            <a:endParaRPr lang="en-US" dirty="0"/>
          </a:p>
        </p:txBody>
      </p:sp>
    </p:spTree>
    <p:extLst>
      <p:ext uri="{BB962C8B-B14F-4D97-AF65-F5344CB8AC3E}">
        <p14:creationId xmlns:p14="http://schemas.microsoft.com/office/powerpoint/2010/main" val="121657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t>Ask participants to turn in the </a:t>
            </a:r>
            <a:r>
              <a:rPr lang="en-US" sz="1200" dirty="0" err="1" smtClean="0"/>
              <a:t>FfT</a:t>
            </a:r>
            <a:r>
              <a:rPr lang="en-US" sz="1200" dirty="0" smtClean="0"/>
              <a:t> to domain 4. Point</a:t>
            </a:r>
            <a:r>
              <a:rPr lang="en-US" sz="1200" baseline="0" dirty="0" smtClean="0"/>
              <a:t> out components 4A and 4E specifically address reflection and professional growth. (Note: Charlotte Danielson uses  the term “reflective practice” instead of self-reflection. ). Have participants read through these two components and the performance levels associated with each. </a:t>
            </a:r>
            <a:endParaRPr lang="en-US" sz="1200" dirty="0" smtClean="0"/>
          </a:p>
          <a:p>
            <a:pPr eaLnBrk="1" hangingPunct="1">
              <a:spcBef>
                <a:spcPct val="0"/>
              </a:spcBef>
            </a:pPr>
            <a:r>
              <a:rPr lang="en-US" sz="1200" dirty="0" smtClean="0"/>
              <a:t>4.A explicitly addresses reflection on a lesson</a:t>
            </a:r>
          </a:p>
          <a:p>
            <a:pPr eaLnBrk="1" hangingPunct="1">
              <a:spcBef>
                <a:spcPct val="0"/>
              </a:spcBef>
            </a:pPr>
            <a:r>
              <a:rPr lang="en-US" sz="1200" dirty="0" smtClean="0"/>
              <a:t>4.E explicitly addresses growing and developing professionally</a:t>
            </a:r>
          </a:p>
          <a:p>
            <a:r>
              <a:rPr lang="en-US" dirty="0" smtClean="0"/>
              <a:t>This is a screen shot of Component</a:t>
            </a:r>
            <a:r>
              <a:rPr lang="en-US" baseline="0" dirty="0" smtClean="0"/>
              <a:t> 4A: Reflecting on Teaching from the Framework for Teaching (</a:t>
            </a:r>
            <a:r>
              <a:rPr lang="en-US" baseline="0" dirty="0" err="1" smtClean="0"/>
              <a:t>FfT</a:t>
            </a:r>
            <a:r>
              <a:rPr lang="en-US" baseline="0" dirty="0" smtClean="0"/>
              <a:t>). </a:t>
            </a:r>
            <a:r>
              <a:rPr lang="en-US" dirty="0" smtClean="0"/>
              <a:t>Reflecting on teaching encompasses the teacher’s thinking that follows any instructional event-an analysis of the</a:t>
            </a:r>
            <a:r>
              <a:rPr lang="en-US" baseline="0" dirty="0" smtClean="0"/>
              <a:t> many decisions made both in planning and implementation of a lesson. By considering these three elements (accuracy, use in future, and teaching), in light of the impact they had on student learning, teachers can determine where to focus their efforts in making revisions. Over time, this way of thinking and analyzing instruction through the lens of student learning becomes a habit of mind, leading to improvements in teaching and learning. </a:t>
            </a:r>
          </a:p>
          <a:p>
            <a:endParaRPr lang="en-US" baseline="0" dirty="0" smtClean="0"/>
          </a:p>
        </p:txBody>
      </p:sp>
      <p:sp>
        <p:nvSpPr>
          <p:cNvPr id="4" name="Slide Number Placeholder 3"/>
          <p:cNvSpPr>
            <a:spLocks noGrp="1"/>
          </p:cNvSpPr>
          <p:nvPr>
            <p:ph type="sldNum" sz="quarter" idx="10"/>
          </p:nvPr>
        </p:nvSpPr>
        <p:spPr/>
        <p:txBody>
          <a:bodyPr/>
          <a:lstStyle/>
          <a:p>
            <a:fld id="{C130D59F-7EDA-BF4F-940E-824FAA9C064E}" type="slidenum">
              <a:rPr lang="en-US" smtClean="0"/>
              <a:t>11</a:t>
            </a:fld>
            <a:endParaRPr lang="en-US" dirty="0"/>
          </a:p>
        </p:txBody>
      </p:sp>
    </p:spTree>
    <p:extLst>
      <p:ext uri="{BB962C8B-B14F-4D97-AF65-F5344CB8AC3E}">
        <p14:creationId xmlns:p14="http://schemas.microsoft.com/office/powerpoint/2010/main" val="224010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420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103873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6303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243904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215247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175822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80365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17746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264421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272854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A652-8FA1-DA40-AA6C-9526115ACCEF}"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Tree>
    <p:extLst>
      <p:ext uri="{BB962C8B-B14F-4D97-AF65-F5344CB8AC3E}">
        <p14:creationId xmlns:p14="http://schemas.microsoft.com/office/powerpoint/2010/main" val="6225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DA652-8FA1-DA40-AA6C-9526115ACCEF}" type="datetimeFigureOut">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CC710-C139-134D-BCAE-BAD71A1747D8}" type="slidenum">
              <a:rPr lang="en-US" smtClean="0"/>
              <a:t>‹#›</a:t>
            </a:fld>
            <a:endParaRPr lang="en-US" dirty="0"/>
          </a:p>
        </p:txBody>
      </p:sp>
    </p:spTree>
    <p:extLst>
      <p:ext uri="{BB962C8B-B14F-4D97-AF65-F5344CB8AC3E}">
        <p14:creationId xmlns:p14="http://schemas.microsoft.com/office/powerpoint/2010/main" val="39979853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s/when-lesson-plans-fai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268405" y="533400"/>
            <a:ext cx="85267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dirty="0">
              <a:latin typeface="Aharoni" charset="0"/>
              <a:cs typeface="Aharoni" charset="0"/>
            </a:endParaRPr>
          </a:p>
          <a:p>
            <a:pPr algn="ctr" eaLnBrk="1" hangingPunct="1"/>
            <a:endParaRPr lang="en-US" sz="2800" dirty="0">
              <a:latin typeface="Aharoni" charset="0"/>
              <a:cs typeface="Aharoni" charset="0"/>
            </a:endParaRPr>
          </a:p>
          <a:p>
            <a:pPr algn="ctr" eaLnBrk="1" hangingPunct="1"/>
            <a:r>
              <a:rPr lang="en-US" sz="4000" b="1" dirty="0" smtClean="0"/>
              <a:t>Professional </a:t>
            </a:r>
            <a:r>
              <a:rPr lang="en-US" sz="4000" b="1" dirty="0"/>
              <a:t>Growth and </a:t>
            </a:r>
            <a:endParaRPr lang="en-US" sz="4000" b="1" dirty="0" smtClean="0"/>
          </a:p>
          <a:p>
            <a:pPr algn="ctr" eaLnBrk="1" hangingPunct="1"/>
            <a:r>
              <a:rPr lang="en-US" sz="4000" b="1" dirty="0" smtClean="0"/>
              <a:t>Self-Reflection </a:t>
            </a:r>
            <a:r>
              <a:rPr lang="en-US" sz="4000" dirty="0"/>
              <a:t>in the </a:t>
            </a:r>
            <a:endParaRPr lang="en-US" sz="4000" dirty="0" smtClean="0"/>
          </a:p>
          <a:p>
            <a:pPr algn="ctr" eaLnBrk="1" hangingPunct="1"/>
            <a:r>
              <a:rPr lang="en-US" sz="4000" dirty="0" smtClean="0"/>
              <a:t>Teacher </a:t>
            </a:r>
            <a:r>
              <a:rPr lang="en-US" sz="4000" dirty="0"/>
              <a:t>Professional Growth &amp; </a:t>
            </a:r>
            <a:endParaRPr lang="en-US" sz="4000" dirty="0" smtClean="0"/>
          </a:p>
          <a:p>
            <a:pPr algn="ctr" eaLnBrk="1" hangingPunct="1"/>
            <a:r>
              <a:rPr lang="en-US" sz="4000" dirty="0" smtClean="0"/>
              <a:t>Effectiveness </a:t>
            </a:r>
            <a:r>
              <a:rPr lang="en-US" sz="4000" dirty="0"/>
              <a:t>System </a:t>
            </a:r>
            <a:endParaRPr lang="en-US" sz="4000" dirty="0">
              <a:latin typeface="Aharoni" charset="0"/>
              <a:cs typeface="Aharoni"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52" r="7566"/>
          <a:stretch/>
        </p:blipFill>
        <p:spPr>
          <a:xfrm>
            <a:off x="268405" y="4244454"/>
            <a:ext cx="1838219" cy="23733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857" y="4967784"/>
            <a:ext cx="3124312" cy="1272157"/>
          </a:xfrm>
          <a:prstGeom prst="rect">
            <a:avLst/>
          </a:prstGeom>
        </p:spPr>
      </p:pic>
    </p:spTree>
    <p:extLst>
      <p:ext uri="{BB962C8B-B14F-4D97-AF65-F5344CB8AC3E}">
        <p14:creationId xmlns:p14="http://schemas.microsoft.com/office/powerpoint/2010/main" val="35131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78" y="274638"/>
            <a:ext cx="8898340" cy="1143000"/>
          </a:xfrm>
        </p:spPr>
        <p:txBody>
          <a:bodyPr>
            <a:normAutofit fontScale="90000"/>
          </a:bodyPr>
          <a:lstStyle/>
          <a:p>
            <a:r>
              <a:rPr lang="en-US" dirty="0" smtClean="0"/>
              <a:t>Connecting Self-Reflection to </a:t>
            </a:r>
            <a:br>
              <a:rPr lang="en-US" dirty="0" smtClean="0"/>
            </a:br>
            <a:r>
              <a:rPr lang="en-US" dirty="0" smtClean="0"/>
              <a:t>Effective Teaching</a:t>
            </a:r>
            <a:endParaRPr lang="en-US" dirty="0"/>
          </a:p>
        </p:txBody>
      </p:sp>
      <p:sp>
        <p:nvSpPr>
          <p:cNvPr id="4" name="Content Placeholder 3"/>
          <p:cNvSpPr>
            <a:spLocks noGrp="1"/>
          </p:cNvSpPr>
          <p:nvPr>
            <p:ph idx="1"/>
          </p:nvPr>
        </p:nvSpPr>
        <p:spPr>
          <a:xfrm>
            <a:off x="381000" y="1752600"/>
            <a:ext cx="8653818" cy="5105400"/>
          </a:xfrm>
        </p:spPr>
        <p:txBody>
          <a:bodyPr>
            <a:normAutofit/>
          </a:bodyPr>
          <a:lstStyle/>
          <a:p>
            <a:pPr marL="0" indent="0">
              <a:buNone/>
            </a:pPr>
            <a:r>
              <a:rPr lang="en-US" sz="3600" dirty="0"/>
              <a:t>When teachers use data to reflect on what worked, what did not work, and what types of changes they might make to be more successful, the likelihood of knowing how to improve increases dramatically.  </a:t>
            </a:r>
            <a:endParaRPr lang="en-US" sz="3600" dirty="0" smtClean="0"/>
          </a:p>
          <a:p>
            <a:pPr marL="0" indent="0">
              <a:buNone/>
            </a:pPr>
            <a:endParaRPr lang="en-US" sz="2400" dirty="0"/>
          </a:p>
          <a:p>
            <a:pPr marL="0" indent="0">
              <a:buNone/>
            </a:pPr>
            <a:r>
              <a:rPr lang="en-US" sz="2400" dirty="0" smtClean="0"/>
              <a:t>(</a:t>
            </a:r>
            <a:r>
              <a:rPr lang="en-US" sz="2400" dirty="0" err="1"/>
              <a:t>Airason</a:t>
            </a:r>
            <a:r>
              <a:rPr lang="en-US" sz="2400" dirty="0"/>
              <a:t> &amp; </a:t>
            </a:r>
            <a:r>
              <a:rPr lang="en-US" sz="2400" dirty="0" err="1"/>
              <a:t>Gullickson</a:t>
            </a:r>
            <a:r>
              <a:rPr lang="en-US" sz="2400" dirty="0"/>
              <a:t>, 2006; Tucker, </a:t>
            </a:r>
            <a:r>
              <a:rPr lang="en-US" sz="2400" dirty="0" err="1"/>
              <a:t>Stronge</a:t>
            </a:r>
            <a:r>
              <a:rPr lang="en-US" sz="2400" dirty="0"/>
              <a:t>, &amp; </a:t>
            </a:r>
            <a:r>
              <a:rPr lang="en-US" sz="2400" dirty="0" err="1"/>
              <a:t>Gareis</a:t>
            </a:r>
            <a:r>
              <a:rPr lang="en-US" sz="2400" dirty="0"/>
              <a:t>, 2002).  </a:t>
            </a:r>
          </a:p>
          <a:p>
            <a:endParaRPr lang="en-US" dirty="0" smtClean="0"/>
          </a:p>
        </p:txBody>
      </p:sp>
    </p:spTree>
    <p:extLst>
      <p:ext uri="{BB962C8B-B14F-4D97-AF65-F5344CB8AC3E}">
        <p14:creationId xmlns:p14="http://schemas.microsoft.com/office/powerpoint/2010/main" val="306576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400"/>
            <a:ext cx="9144000" cy="579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92500" y="0"/>
            <a:ext cx="241123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23880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0500" y="0"/>
            <a:ext cx="8839200" cy="914400"/>
          </a:xfrm>
          <a:extLst/>
        </p:spPr>
        <p:txBody>
          <a:bodyPr/>
          <a:lstStyle/>
          <a:p>
            <a:pPr algn="ctr" eaLnBrk="1" fontAlgn="auto" hangingPunct="1">
              <a:spcAft>
                <a:spcPts val="0"/>
              </a:spcAft>
              <a:defRPr/>
            </a:pPr>
            <a:r>
              <a:rPr lang="en-US" sz="4000" b="1" dirty="0" smtClean="0"/>
              <a:t>Reflection on Practice Process </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8127"/>
            <a:ext cx="7239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1"/>
          <p:cNvSpPr txBox="1">
            <a:spLocks noChangeArrowheads="1"/>
          </p:cNvSpPr>
          <p:nvPr/>
        </p:nvSpPr>
        <p:spPr bwMode="auto">
          <a:xfrm>
            <a:off x="228600" y="4277492"/>
            <a:ext cx="8763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200" b="1" dirty="0"/>
              <a:t>Step 1</a:t>
            </a:r>
            <a:r>
              <a:rPr lang="en-US" altLang="en-US" sz="2200" dirty="0"/>
              <a:t>: Highlight or circle the descriptors in each of the four domains that    </a:t>
            </a:r>
          </a:p>
          <a:p>
            <a:pPr eaLnBrk="1" hangingPunct="1"/>
            <a:r>
              <a:rPr lang="en-US" altLang="en-US" sz="2200" dirty="0"/>
              <a:t>              best describe your teaching practice. </a:t>
            </a:r>
          </a:p>
          <a:p>
            <a:pPr eaLnBrk="1" hangingPunct="1"/>
            <a:r>
              <a:rPr lang="en-US" altLang="en-US" sz="2200" b="1" dirty="0"/>
              <a:t>Step 2</a:t>
            </a:r>
            <a:r>
              <a:rPr lang="en-US" altLang="en-US" sz="2200" dirty="0"/>
              <a:t>: Find your highlighted descriptors in the KY Framework for Teaching.</a:t>
            </a:r>
          </a:p>
          <a:p>
            <a:pPr eaLnBrk="1" hangingPunct="1"/>
            <a:r>
              <a:rPr lang="en-US" altLang="en-US" sz="2200" b="1" dirty="0"/>
              <a:t>Step 3</a:t>
            </a:r>
            <a:r>
              <a:rPr lang="en-US" altLang="en-US" sz="2200" dirty="0"/>
              <a:t>: Determine your performance level in each of the components.</a:t>
            </a:r>
          </a:p>
          <a:p>
            <a:pPr eaLnBrk="1" hangingPunct="1"/>
            <a:r>
              <a:rPr lang="en-US" altLang="en-US" sz="2200" b="1" dirty="0"/>
              <a:t>Step 4</a:t>
            </a:r>
            <a:r>
              <a:rPr lang="en-US" altLang="en-US" sz="2200" dirty="0"/>
              <a:t>: Enter this data into EDS</a:t>
            </a:r>
          </a:p>
        </p:txBody>
      </p:sp>
      <p:sp>
        <p:nvSpPr>
          <p:cNvPr id="2" name="Rectangle 1"/>
          <p:cNvSpPr/>
          <p:nvPr/>
        </p:nvSpPr>
        <p:spPr>
          <a:xfrm>
            <a:off x="6058520" y="5600177"/>
            <a:ext cx="26917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7205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57625"/>
            <a:ext cx="2895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838200"/>
            <a:ext cx="45720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14800"/>
            <a:ext cx="6035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Box 1"/>
          <p:cNvSpPr txBox="1">
            <a:spLocks noChangeArrowheads="1"/>
          </p:cNvSpPr>
          <p:nvPr/>
        </p:nvSpPr>
        <p:spPr bwMode="auto">
          <a:xfrm rot="-5400000">
            <a:off x="1562100" y="1844675"/>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Initial Reflection on Practice</a:t>
            </a:r>
          </a:p>
        </p:txBody>
      </p:sp>
    </p:spTree>
    <p:extLst>
      <p:ext uri="{BB962C8B-B14F-4D97-AF65-F5344CB8AC3E}">
        <p14:creationId xmlns:p14="http://schemas.microsoft.com/office/powerpoint/2010/main" val="1309232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66757" y="56627"/>
            <a:ext cx="26917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342" y="1131494"/>
            <a:ext cx="4144819" cy="5346496"/>
          </a:xfrm>
          <a:prstGeom prst="rect">
            <a:avLst/>
          </a:prstGeom>
        </p:spPr>
      </p:pic>
    </p:spTree>
    <p:extLst>
      <p:ext uri="{BB962C8B-B14F-4D97-AF65-F5344CB8AC3E}">
        <p14:creationId xmlns:p14="http://schemas.microsoft.com/office/powerpoint/2010/main" val="386698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Places for Self-Reflection</a:t>
            </a:r>
            <a:endParaRPr lang="en-US" dirty="0"/>
          </a:p>
        </p:txBody>
      </p:sp>
      <p:sp>
        <p:nvSpPr>
          <p:cNvPr id="3" name="Content Placeholder 2"/>
          <p:cNvSpPr>
            <a:spLocks noGrp="1"/>
          </p:cNvSpPr>
          <p:nvPr>
            <p:ph idx="1"/>
          </p:nvPr>
        </p:nvSpPr>
        <p:spPr>
          <a:xfrm>
            <a:off x="203200" y="1214438"/>
            <a:ext cx="8737600" cy="5440362"/>
          </a:xfrm>
        </p:spPr>
        <p:txBody>
          <a:bodyPr>
            <a:noAutofit/>
          </a:bodyPr>
          <a:lstStyle/>
          <a:p>
            <a:r>
              <a:rPr lang="en-US" dirty="0" smtClean="0"/>
              <a:t>Content standards and skills</a:t>
            </a:r>
          </a:p>
          <a:p>
            <a:r>
              <a:rPr lang="en-US" dirty="0" smtClean="0"/>
              <a:t>Student Voice results</a:t>
            </a:r>
          </a:p>
          <a:p>
            <a:r>
              <a:rPr lang="en-US" dirty="0" smtClean="0"/>
              <a:t>Professional Learning experiences</a:t>
            </a:r>
          </a:p>
          <a:p>
            <a:r>
              <a:rPr lang="en-US" dirty="0" smtClean="0"/>
              <a:t>Recent developments in pedagogical research</a:t>
            </a:r>
          </a:p>
          <a:p>
            <a:r>
              <a:rPr lang="en-US" dirty="0" smtClean="0"/>
              <a:t>An unfamiliar instructional approach</a:t>
            </a:r>
          </a:p>
          <a:p>
            <a:r>
              <a:rPr lang="en-US" dirty="0" smtClean="0"/>
              <a:t>Demographic changes </a:t>
            </a:r>
          </a:p>
          <a:p>
            <a:r>
              <a:rPr lang="en-US" dirty="0" smtClean="0"/>
              <a:t>Student Work</a:t>
            </a:r>
          </a:p>
          <a:p>
            <a:r>
              <a:rPr lang="en-US" dirty="0" smtClean="0"/>
              <a:t>Student engagement during a recent lesson</a:t>
            </a:r>
            <a:endParaRPr lang="en-US" dirty="0"/>
          </a:p>
        </p:txBody>
      </p:sp>
    </p:spTree>
    <p:extLst>
      <p:ext uri="{BB962C8B-B14F-4D97-AF65-F5344CB8AC3E}">
        <p14:creationId xmlns:p14="http://schemas.microsoft.com/office/powerpoint/2010/main" val="179085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district CEP say?</a:t>
            </a:r>
            <a:endParaRPr lang="en-US" dirty="0"/>
          </a:p>
        </p:txBody>
      </p:sp>
      <p:sp>
        <p:nvSpPr>
          <p:cNvPr id="3" name="Content Placeholder 2"/>
          <p:cNvSpPr>
            <a:spLocks noGrp="1"/>
          </p:cNvSpPr>
          <p:nvPr>
            <p:ph idx="1"/>
          </p:nvPr>
        </p:nvSpPr>
        <p:spPr/>
        <p:txBody>
          <a:bodyPr/>
          <a:lstStyle/>
          <a:p>
            <a:r>
              <a:rPr lang="en-US" dirty="0" smtClean="0"/>
              <a:t>When are reflections entered?</a:t>
            </a:r>
          </a:p>
          <a:p>
            <a:pPr lvl="1"/>
            <a:r>
              <a:rPr lang="en-US" dirty="0" smtClean="0"/>
              <a:t>How many?</a:t>
            </a:r>
          </a:p>
          <a:p>
            <a:pPr lvl="1"/>
            <a:r>
              <a:rPr lang="en-US" dirty="0" smtClean="0"/>
              <a:t>Deadlines?</a:t>
            </a:r>
          </a:p>
          <a:p>
            <a:r>
              <a:rPr lang="en-US" dirty="0" smtClean="0"/>
              <a:t>How do they inform the Professional Growth Goal?</a:t>
            </a:r>
            <a:endParaRPr lang="en-US" dirty="0"/>
          </a:p>
        </p:txBody>
      </p:sp>
    </p:spTree>
    <p:extLst>
      <p:ext uri="{BB962C8B-B14F-4D97-AF65-F5344CB8AC3E}">
        <p14:creationId xmlns:p14="http://schemas.microsoft.com/office/powerpoint/2010/main" val="85518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a:t>s</a:t>
            </a:r>
            <a:r>
              <a:rPr lang="en-US" dirty="0" smtClean="0"/>
              <a:t>ystem that focuses on </a:t>
            </a:r>
            <a:br>
              <a:rPr lang="en-US" dirty="0" smtClean="0"/>
            </a:br>
            <a:r>
              <a:rPr lang="en-US" dirty="0" smtClean="0"/>
              <a:t>Professional Growth</a:t>
            </a:r>
            <a:endParaRPr lang="en-US" dirty="0"/>
          </a:p>
        </p:txBody>
      </p:sp>
      <p:pic>
        <p:nvPicPr>
          <p:cNvPr id="6146" name="Picture 2" descr="http://education.ky.gov/PublishingImages/PGES-logo-300x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4" y="1771649"/>
            <a:ext cx="6188075" cy="466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1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defRPr/>
            </a:pPr>
            <a:r>
              <a:rPr lang="en-US" b="1" dirty="0" smtClean="0"/>
              <a:t>Considerations for PG planning</a:t>
            </a:r>
            <a:endParaRPr lang="en-US" b="1" dirty="0"/>
          </a:p>
        </p:txBody>
      </p:sp>
      <p:sp>
        <p:nvSpPr>
          <p:cNvPr id="10243" name="Content Placeholder 2"/>
          <p:cNvSpPr>
            <a:spLocks noGrp="1"/>
          </p:cNvSpPr>
          <p:nvPr>
            <p:ph idx="1"/>
          </p:nvPr>
        </p:nvSpPr>
        <p:spPr>
          <a:xfrm>
            <a:off x="457200" y="1174753"/>
            <a:ext cx="8229600" cy="4616447"/>
          </a:xfrm>
        </p:spPr>
        <p:txBody>
          <a:bodyPr/>
          <a:lstStyle/>
          <a:p>
            <a:r>
              <a:rPr lang="en-US" dirty="0" smtClean="0"/>
              <a:t>Reflection on Kentucky Adapted Framework for Teaching (</a:t>
            </a:r>
            <a:r>
              <a:rPr lang="en-US" dirty="0" err="1" smtClean="0"/>
              <a:t>FfT</a:t>
            </a:r>
            <a:r>
              <a:rPr lang="en-US" dirty="0" smtClean="0"/>
              <a:t>)</a:t>
            </a:r>
          </a:p>
          <a:p>
            <a:r>
              <a:rPr lang="en-US" dirty="0" smtClean="0"/>
              <a:t>Student growth goal</a:t>
            </a:r>
          </a:p>
          <a:p>
            <a:r>
              <a:rPr lang="en-US" dirty="0" smtClean="0"/>
              <a:t>Content standards and content-specific skills</a:t>
            </a:r>
          </a:p>
          <a:p>
            <a:r>
              <a:rPr lang="en-US" dirty="0" smtClean="0"/>
              <a:t>Student Voice results</a:t>
            </a:r>
          </a:p>
          <a:p>
            <a:r>
              <a:rPr lang="en-US" dirty="0" smtClean="0"/>
              <a:t>Reflection on instructional practice and student outcomes</a:t>
            </a:r>
          </a:p>
          <a:p>
            <a:r>
              <a:rPr lang="en-US" dirty="0" smtClean="0"/>
              <a:t>Other sources identified in the district CEP</a:t>
            </a:r>
          </a:p>
        </p:txBody>
      </p:sp>
    </p:spTree>
    <p:extLst>
      <p:ext uri="{BB962C8B-B14F-4D97-AF65-F5344CB8AC3E}">
        <p14:creationId xmlns:p14="http://schemas.microsoft.com/office/powerpoint/2010/main" val="406819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b="1" dirty="0" smtClean="0"/>
              <a:t>Goal setting for Professional Growth</a:t>
            </a:r>
            <a:endParaRPr lang="en-US" b="1" dirty="0"/>
          </a:p>
        </p:txBody>
      </p:sp>
      <p:sp>
        <p:nvSpPr>
          <p:cNvPr id="3" name="Content Placeholder 2"/>
          <p:cNvSpPr>
            <a:spLocks noGrp="1"/>
          </p:cNvSpPr>
          <p:nvPr>
            <p:ph idx="1"/>
          </p:nvPr>
        </p:nvSpPr>
        <p:spPr/>
        <p:txBody>
          <a:bodyPr>
            <a:normAutofit/>
          </a:bodyPr>
          <a:lstStyle/>
          <a:p>
            <a:pPr marL="0" indent="0">
              <a:buFont typeface="Arial" charset="0"/>
              <a:buNone/>
              <a:defRPr/>
            </a:pPr>
            <a:r>
              <a:rPr lang="en-US" dirty="0" smtClean="0"/>
              <a:t>Answer the following to develop a PG goal:</a:t>
            </a:r>
            <a:endParaRPr lang="en-US" dirty="0"/>
          </a:p>
          <a:p>
            <a:pPr marL="457200" indent="-457200">
              <a:buFont typeface="+mj-lt"/>
              <a:buAutoNum type="arabicPeriod"/>
              <a:defRPr/>
            </a:pPr>
            <a:r>
              <a:rPr lang="en-US" dirty="0"/>
              <a:t>What do I want to change about my </a:t>
            </a:r>
            <a:r>
              <a:rPr lang="en-US" dirty="0" smtClean="0"/>
              <a:t>practice </a:t>
            </a:r>
            <a:r>
              <a:rPr lang="en-US" dirty="0"/>
              <a:t>that will effectively impact student learning?</a:t>
            </a:r>
          </a:p>
          <a:p>
            <a:pPr marL="457200" indent="-457200">
              <a:buFont typeface="+mj-lt"/>
              <a:buAutoNum type="arabicPeriod"/>
              <a:defRPr/>
            </a:pPr>
            <a:r>
              <a:rPr lang="en-US" dirty="0" smtClean="0"/>
              <a:t>How can I develop a plan of action to address  my professional learning?</a:t>
            </a:r>
            <a:endParaRPr lang="en-US" dirty="0"/>
          </a:p>
          <a:p>
            <a:pPr marL="457200" indent="-457200">
              <a:buFont typeface="+mj-lt"/>
              <a:buAutoNum type="arabicPeriod"/>
              <a:defRPr/>
            </a:pPr>
            <a:r>
              <a:rPr lang="en-US" dirty="0" smtClean="0"/>
              <a:t>How will I know if I accomplished my objective?</a:t>
            </a:r>
            <a:endParaRPr lang="en-US" dirty="0"/>
          </a:p>
        </p:txBody>
      </p:sp>
    </p:spTree>
    <p:extLst>
      <p:ext uri="{BB962C8B-B14F-4D97-AF65-F5344CB8AC3E}">
        <p14:creationId xmlns:p14="http://schemas.microsoft.com/office/powerpoint/2010/main" val="19424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ts4.mm.bing.net/th?id=I4940071990396279&amp;pid=1.7&amp;w=152&amp;h=138&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4000"/>
            <a:ext cx="1762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2"/>
          <p:cNvSpPr txBox="1">
            <a:spLocks noChangeArrowheads="1"/>
          </p:cNvSpPr>
          <p:nvPr/>
        </p:nvSpPr>
        <p:spPr bwMode="auto">
          <a:xfrm>
            <a:off x="2514600" y="59267"/>
            <a:ext cx="622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effectLst>
                  <a:outerShdw blurRad="38100" dist="38100" dir="2700000" algn="tl">
                    <a:srgbClr val="000000">
                      <a:alpha val="43137"/>
                    </a:srgbClr>
                  </a:outerShdw>
                </a:effectLst>
              </a:rPr>
              <a:t>Learning Targets</a:t>
            </a:r>
          </a:p>
          <a:p>
            <a:pPr eaLnBrk="1" hangingPunct="1"/>
            <a:r>
              <a:rPr lang="en-US" sz="4000" b="1" dirty="0">
                <a:effectLst>
                  <a:outerShdw blurRad="38100" dist="38100" dir="2700000" algn="tl">
                    <a:srgbClr val="000000">
                      <a:alpha val="43137"/>
                    </a:srgbClr>
                  </a:outerShdw>
                </a:effectLst>
              </a:rPr>
              <a:t>I can. . . .</a:t>
            </a:r>
          </a:p>
        </p:txBody>
      </p:sp>
      <p:sp>
        <p:nvSpPr>
          <p:cNvPr id="2" name="TextBox 1"/>
          <p:cNvSpPr txBox="1"/>
          <p:nvPr/>
        </p:nvSpPr>
        <p:spPr>
          <a:xfrm>
            <a:off x="381000" y="1949450"/>
            <a:ext cx="8696325" cy="2062103"/>
          </a:xfrm>
          <a:prstGeom prst="rect">
            <a:avLst/>
          </a:prstGeom>
          <a:noFill/>
        </p:spPr>
        <p:txBody>
          <a:bodyPr wrap="square" rtlCol="0">
            <a:spAutoFit/>
          </a:bodyPr>
          <a:lstStyle/>
          <a:p>
            <a:pPr marL="285750" lvl="0" indent="-285750">
              <a:buFont typeface="Arial" pitchFamily="34" charset="0"/>
              <a:buChar char="•"/>
            </a:pPr>
            <a:r>
              <a:rPr lang="en-US" sz="3200" dirty="0">
                <a:latin typeface="+mj-lt"/>
              </a:rPr>
              <a:t>i</a:t>
            </a:r>
            <a:r>
              <a:rPr lang="en-US" sz="3200" dirty="0" smtClean="0">
                <a:latin typeface="+mj-lt"/>
              </a:rPr>
              <a:t>dentify how reflection and growth planning is connected to improved educator effectiveness</a:t>
            </a:r>
          </a:p>
          <a:p>
            <a:pPr marL="285750" indent="-285750">
              <a:buFont typeface="Arial" pitchFamily="34" charset="0"/>
              <a:buChar char="•"/>
              <a:defRPr/>
            </a:pPr>
            <a:r>
              <a:rPr lang="en-US" sz="3200" dirty="0">
                <a:latin typeface="+mj-lt"/>
              </a:rPr>
              <a:t>u</a:t>
            </a:r>
            <a:r>
              <a:rPr lang="en-US" sz="3200" dirty="0" smtClean="0">
                <a:latin typeface="+mj-lt"/>
              </a:rPr>
              <a:t>nderstand the process for self-reflection and professional growth planning </a:t>
            </a:r>
          </a:p>
        </p:txBody>
      </p:sp>
    </p:spTree>
    <p:extLst>
      <p:ext uri="{BB962C8B-B14F-4D97-AF65-F5344CB8AC3E}">
        <p14:creationId xmlns:p14="http://schemas.microsoft.com/office/powerpoint/2010/main" val="21961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a Professional Growth Goal</a:t>
            </a:r>
            <a:endParaRPr lang="en-US" dirty="0"/>
          </a:p>
        </p:txBody>
      </p:sp>
      <p:pic>
        <p:nvPicPr>
          <p:cNvPr id="4098" name="Picture 2" descr="http://www.goal-setting-motivation.com/wp-content/uploads/2012/04/goal-setting-in-ac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414498"/>
            <a:ext cx="5922200" cy="472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28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FF9900"/>
                </a:solidFill>
              </a:rPr>
              <a:t>Sample Professional Growth Goal</a:t>
            </a:r>
            <a:endParaRPr lang="en-US" b="1" dirty="0">
              <a:solidFill>
                <a:srgbClr val="FF9900"/>
              </a:solidFill>
            </a:endParaRPr>
          </a:p>
        </p:txBody>
      </p:sp>
      <p:sp>
        <p:nvSpPr>
          <p:cNvPr id="3" name="Content Placeholder 2"/>
          <p:cNvSpPr>
            <a:spLocks noGrp="1"/>
          </p:cNvSpPr>
          <p:nvPr>
            <p:ph idx="1"/>
          </p:nvPr>
        </p:nvSpPr>
        <p:spPr>
          <a:xfrm>
            <a:off x="171450" y="1219200"/>
            <a:ext cx="8972550" cy="5638800"/>
          </a:xfrm>
        </p:spPr>
        <p:txBody>
          <a:bodyPr>
            <a:normAutofit lnSpcReduction="10000"/>
          </a:bodyPr>
          <a:lstStyle/>
          <a:p>
            <a:pPr marL="0" indent="0">
              <a:buNone/>
            </a:pPr>
            <a:r>
              <a:rPr lang="en-US" sz="2800" b="1" dirty="0"/>
              <a:t>Any content area – formative assessment </a:t>
            </a:r>
            <a:endParaRPr lang="en-US" sz="2800" dirty="0"/>
          </a:p>
          <a:p>
            <a:pPr marL="0" indent="0">
              <a:buNone/>
            </a:pPr>
            <a:r>
              <a:rPr lang="en-US" dirty="0"/>
              <a:t>During this school year, I </a:t>
            </a:r>
            <a:r>
              <a:rPr lang="en-US" dirty="0" smtClean="0"/>
              <a:t>want to </a:t>
            </a:r>
            <a:r>
              <a:rPr lang="en-US" dirty="0">
                <a:solidFill>
                  <a:prstClr val="black"/>
                </a:solidFill>
              </a:rPr>
              <a:t>embed formative assessment practices in my daily </a:t>
            </a:r>
            <a:r>
              <a:rPr lang="en-US" dirty="0" smtClean="0">
                <a:solidFill>
                  <a:prstClr val="black"/>
                </a:solidFill>
              </a:rPr>
              <a:t>instruction. I </a:t>
            </a:r>
            <a:r>
              <a:rPr lang="en-US" dirty="0" smtClean="0"/>
              <a:t>will </a:t>
            </a:r>
            <a:r>
              <a:rPr lang="en-US" dirty="0"/>
              <a:t>study </a:t>
            </a:r>
            <a:r>
              <a:rPr lang="en-US" i="1" dirty="0"/>
              <a:t>Classroom Assessment for Student Learning</a:t>
            </a:r>
            <a:r>
              <a:rPr lang="en-US" dirty="0"/>
              <a:t>, by Rick </a:t>
            </a:r>
            <a:r>
              <a:rPr lang="en-US" dirty="0" err="1"/>
              <a:t>Stiggins</a:t>
            </a:r>
            <a:r>
              <a:rPr lang="en-US" dirty="0"/>
              <a:t>, </a:t>
            </a:r>
            <a:r>
              <a:rPr lang="en-US" dirty="0" smtClean="0"/>
              <a:t>with my PLC team and begin to implement Keys to Quality Assessments. </a:t>
            </a:r>
            <a:r>
              <a:rPr lang="en-US" dirty="0"/>
              <a:t>Indicators of success will </a:t>
            </a:r>
            <a:r>
              <a:rPr lang="en-US" dirty="0" smtClean="0"/>
              <a:t>include: lesson/unit plans with CASL elements (formative assessment cycle, learning targets, students monitoring their own learning); observational data; reflections after implementation; student data review and future instruction plans devised during PLC meetings.</a:t>
            </a:r>
            <a:endParaRPr lang="en-US" dirty="0"/>
          </a:p>
        </p:txBody>
      </p:sp>
      <p:sp>
        <p:nvSpPr>
          <p:cNvPr id="6" name="Rectangle 5"/>
          <p:cNvSpPr/>
          <p:nvPr/>
        </p:nvSpPr>
        <p:spPr>
          <a:xfrm>
            <a:off x="6917108" y="6088559"/>
            <a:ext cx="2226892"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7417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30282"/>
            <a:ext cx="8953500" cy="5627718"/>
          </a:xfrm>
        </p:spPr>
        <p:txBody>
          <a:bodyPr>
            <a:normAutofit/>
          </a:bodyPr>
          <a:lstStyle/>
          <a:p>
            <a:pPr marL="0" indent="0">
              <a:buNone/>
            </a:pPr>
            <a:r>
              <a:rPr lang="en-US" sz="2800" b="1" dirty="0" smtClean="0"/>
              <a:t>Any content area – questioning &amp; discussion techniques</a:t>
            </a:r>
          </a:p>
          <a:p>
            <a:pPr marL="0" indent="0">
              <a:buNone/>
            </a:pPr>
            <a:r>
              <a:rPr lang="en-US" dirty="0"/>
              <a:t>During the school year, I will improve my questioning </a:t>
            </a:r>
            <a:r>
              <a:rPr lang="en-US" dirty="0" smtClean="0"/>
              <a:t>and discussion techniques.  </a:t>
            </a:r>
            <a:r>
              <a:rPr lang="en-US" dirty="0"/>
              <a:t>I </a:t>
            </a:r>
            <a:r>
              <a:rPr lang="en-US" dirty="0" smtClean="0"/>
              <a:t>will incorporate the Q-Chart for daily classroom discussions so that students can take ownership of classroom conversations. I will read and implement strategies from </a:t>
            </a:r>
            <a:r>
              <a:rPr lang="en-US" i="1" dirty="0" smtClean="0"/>
              <a:t>Classroom Discussions. </a:t>
            </a:r>
            <a:r>
              <a:rPr lang="en-US" dirty="0" smtClean="0"/>
              <a:t>Growth </a:t>
            </a:r>
            <a:r>
              <a:rPr lang="en-US" dirty="0"/>
              <a:t>will be evidenced through </a:t>
            </a:r>
            <a:r>
              <a:rPr lang="en-US" dirty="0" smtClean="0"/>
              <a:t>lesson/unit plans that include strategies from the text, observational data, self-reflection after implementation, </a:t>
            </a:r>
            <a:r>
              <a:rPr lang="en-US" dirty="0"/>
              <a:t>and student </a:t>
            </a:r>
            <a:r>
              <a:rPr lang="en-US" dirty="0" smtClean="0"/>
              <a:t>reflections after Socratic Seminars.</a:t>
            </a:r>
            <a:endParaRPr lang="en-US" dirty="0"/>
          </a:p>
        </p:txBody>
      </p:sp>
      <p:sp>
        <p:nvSpPr>
          <p:cNvPr id="5" name="Title 1"/>
          <p:cNvSpPr>
            <a:spLocks noGrp="1"/>
          </p:cNvSpPr>
          <p:nvPr>
            <p:ph type="title"/>
          </p:nvPr>
        </p:nvSpPr>
        <p:spPr>
          <a:xfrm>
            <a:off x="381000" y="87282"/>
            <a:ext cx="8229600" cy="1143000"/>
          </a:xfrm>
        </p:spPr>
        <p:txBody>
          <a:bodyPr/>
          <a:lstStyle/>
          <a:p>
            <a:r>
              <a:rPr lang="en-US" b="1" dirty="0" smtClean="0">
                <a:solidFill>
                  <a:srgbClr val="FF9900"/>
                </a:solidFill>
              </a:rPr>
              <a:t>Sample Professional Growth Goal</a:t>
            </a:r>
            <a:endParaRPr lang="en-US" b="1" dirty="0">
              <a:solidFill>
                <a:srgbClr val="FF9900"/>
              </a:solidFill>
            </a:endParaRPr>
          </a:p>
        </p:txBody>
      </p:sp>
      <p:sp>
        <p:nvSpPr>
          <p:cNvPr id="6" name="Rectangle 5"/>
          <p:cNvSpPr/>
          <p:nvPr/>
        </p:nvSpPr>
        <p:spPr>
          <a:xfrm>
            <a:off x="6917108" y="6088559"/>
            <a:ext cx="2226892"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47019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Professional Growth Process</a:t>
            </a:r>
            <a:endParaRPr lang="en-US" dirty="0"/>
          </a:p>
        </p:txBody>
      </p:sp>
      <p:sp>
        <p:nvSpPr>
          <p:cNvPr id="4" name="Slide Number Placeholder 3"/>
          <p:cNvSpPr>
            <a:spLocks noGrp="1"/>
          </p:cNvSpPr>
          <p:nvPr>
            <p:ph type="sldNum" sz="quarter" idx="12"/>
          </p:nvPr>
        </p:nvSpPr>
        <p:spPr/>
        <p:txBody>
          <a:bodyPr/>
          <a:lstStyle/>
          <a:p>
            <a:pPr>
              <a:defRPr/>
            </a:pPr>
            <a:fld id="{694A58B7-A1A5-47FB-A901-6257C2A0E3D6}" type="slidenum">
              <a:rPr lang="en-US" smtClean="0"/>
              <a:pPr>
                <a:defRPr/>
              </a:pPr>
              <a:t>23</a:t>
            </a:fld>
            <a:endParaRPr lang="en-US" dirty="0"/>
          </a:p>
        </p:txBody>
      </p:sp>
      <p:sp>
        <p:nvSpPr>
          <p:cNvPr id="5" name="Rectangle 4"/>
          <p:cNvSpPr/>
          <p:nvPr/>
        </p:nvSpPr>
        <p:spPr>
          <a:xfrm>
            <a:off x="7086600" y="2324414"/>
            <a:ext cx="1905000" cy="169048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2"/>
                </a:solidFill>
              </a:rPr>
              <a:t>Principal approves goal or asks for revision</a:t>
            </a:r>
            <a:endParaRPr lang="en-US" sz="2400" dirty="0">
              <a:solidFill>
                <a:schemeClr val="tx2"/>
              </a:solidFill>
            </a:endParaRPr>
          </a:p>
        </p:txBody>
      </p:sp>
      <p:sp>
        <p:nvSpPr>
          <p:cNvPr id="6" name="Rectangle 5"/>
          <p:cNvSpPr/>
          <p:nvPr/>
        </p:nvSpPr>
        <p:spPr>
          <a:xfrm>
            <a:off x="531743" y="2036954"/>
            <a:ext cx="1905000" cy="99060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solidFill>
                  <a:schemeClr val="tx2"/>
                </a:solidFill>
              </a:rPr>
              <a:t>Teacher drafts goal</a:t>
            </a:r>
            <a:endParaRPr lang="en-US" sz="2800" dirty="0">
              <a:solidFill>
                <a:schemeClr val="tx2"/>
              </a:solidFill>
            </a:endParaRPr>
          </a:p>
        </p:txBody>
      </p:sp>
      <p:sp>
        <p:nvSpPr>
          <p:cNvPr id="7" name="Rectangle 6"/>
          <p:cNvSpPr/>
          <p:nvPr/>
        </p:nvSpPr>
        <p:spPr>
          <a:xfrm>
            <a:off x="583095" y="3874604"/>
            <a:ext cx="2514600" cy="205740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2"/>
                </a:solidFill>
              </a:rPr>
              <a:t>Teacher reflects on progress; principal and teacher discuss progress</a:t>
            </a:r>
            <a:endParaRPr lang="en-US" sz="2400" dirty="0">
              <a:solidFill>
                <a:schemeClr val="tx2"/>
              </a:solidFill>
            </a:endParaRPr>
          </a:p>
        </p:txBody>
      </p:sp>
      <p:sp>
        <p:nvSpPr>
          <p:cNvPr id="8" name="Rectangle 7"/>
          <p:cNvSpPr/>
          <p:nvPr/>
        </p:nvSpPr>
        <p:spPr>
          <a:xfrm>
            <a:off x="4267200" y="4191000"/>
            <a:ext cx="2667000" cy="194310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2"/>
                </a:solidFill>
              </a:rPr>
              <a:t>Teacher implements learning strategies for attaining PG goal</a:t>
            </a:r>
            <a:endParaRPr lang="en-US" sz="2400" dirty="0">
              <a:solidFill>
                <a:schemeClr val="tx2"/>
              </a:solidFill>
            </a:endParaRPr>
          </a:p>
        </p:txBody>
      </p:sp>
      <p:sp>
        <p:nvSpPr>
          <p:cNvPr id="9" name="Rectangle 8"/>
          <p:cNvSpPr/>
          <p:nvPr/>
        </p:nvSpPr>
        <p:spPr>
          <a:xfrm>
            <a:off x="3505200" y="1536421"/>
            <a:ext cx="2590800" cy="1775791"/>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2"/>
                </a:solidFill>
              </a:rPr>
              <a:t>Teacher shares goal with principal via CIITS</a:t>
            </a:r>
            <a:endParaRPr lang="en-US" sz="2400" dirty="0">
              <a:solidFill>
                <a:schemeClr val="tx2"/>
              </a:solidFill>
            </a:endParaRPr>
          </a:p>
        </p:txBody>
      </p:sp>
      <p:sp>
        <p:nvSpPr>
          <p:cNvPr id="10" name="Right Arrow 9"/>
          <p:cNvSpPr/>
          <p:nvPr/>
        </p:nvSpPr>
        <p:spPr>
          <a:xfrm>
            <a:off x="2590800" y="2301894"/>
            <a:ext cx="7636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45269">
            <a:off x="6170543" y="2519515"/>
            <a:ext cx="7636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9738773">
            <a:off x="7201453" y="4363489"/>
            <a:ext cx="80391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3267790" y="4660988"/>
            <a:ext cx="80391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57842">
            <a:off x="2722051" y="4060120"/>
            <a:ext cx="1895391" cy="646331"/>
          </a:xfrm>
          <a:prstGeom prst="rect">
            <a:avLst/>
          </a:prstGeom>
          <a:noFill/>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On going</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8561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p:cNvSpPr txBox="1">
            <a:spLocks noChangeArrowheads="1"/>
          </p:cNvSpPr>
          <p:nvPr/>
        </p:nvSpPr>
        <p:spPr bwMode="auto">
          <a:xfrm>
            <a:off x="715963" y="247650"/>
            <a:ext cx="7818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dirty="0" smtClean="0"/>
              <a:t>Implement </a:t>
            </a:r>
            <a:r>
              <a:rPr lang="en-US" sz="3600" b="1" dirty="0"/>
              <a:t>PGP and Action Plan </a:t>
            </a:r>
          </a:p>
        </p:txBody>
      </p:sp>
      <p:sp>
        <p:nvSpPr>
          <p:cNvPr id="94211" name="TextBox 3"/>
          <p:cNvSpPr txBox="1">
            <a:spLocks noChangeArrowheads="1"/>
          </p:cNvSpPr>
          <p:nvPr/>
        </p:nvSpPr>
        <p:spPr bwMode="auto">
          <a:xfrm>
            <a:off x="715962" y="2049463"/>
            <a:ext cx="78184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t>Are you consistently implementing the Action Plan as agreed </a:t>
            </a:r>
            <a:r>
              <a:rPr lang="en-US" sz="4000" dirty="0" smtClean="0"/>
              <a:t>in </a:t>
            </a:r>
            <a:r>
              <a:rPr lang="en-US" sz="4000" dirty="0"/>
              <a:t>collaboration with your principal?</a:t>
            </a:r>
          </a:p>
        </p:txBody>
      </p:sp>
    </p:spTree>
    <p:extLst>
      <p:ext uri="{BB962C8B-B14F-4D97-AF65-F5344CB8AC3E}">
        <p14:creationId xmlns:p14="http://schemas.microsoft.com/office/powerpoint/2010/main" val="173093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3"/>
          <p:cNvSpPr txBox="1">
            <a:spLocks noChangeArrowheads="1"/>
          </p:cNvSpPr>
          <p:nvPr/>
        </p:nvSpPr>
        <p:spPr bwMode="auto">
          <a:xfrm>
            <a:off x="406400" y="152400"/>
            <a:ext cx="79962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b="1" dirty="0" smtClean="0"/>
              <a:t>Regularly </a:t>
            </a:r>
            <a:r>
              <a:rPr lang="en-US" sz="4000" b="1" dirty="0"/>
              <a:t>Reflect on </a:t>
            </a:r>
            <a:endParaRPr lang="en-US" sz="4000" b="1" dirty="0" smtClean="0"/>
          </a:p>
          <a:p>
            <a:pPr algn="ctr" eaLnBrk="1" hangingPunct="1"/>
            <a:r>
              <a:rPr lang="en-US" sz="4000" b="1" dirty="0" smtClean="0"/>
              <a:t>PGP </a:t>
            </a:r>
            <a:r>
              <a:rPr lang="en-US" sz="4000" b="1" dirty="0"/>
              <a:t>Progress </a:t>
            </a:r>
          </a:p>
        </p:txBody>
      </p:sp>
      <p:sp>
        <p:nvSpPr>
          <p:cNvPr id="95235" name="TextBox 4"/>
          <p:cNvSpPr txBox="1">
            <a:spLocks noChangeArrowheads="1"/>
          </p:cNvSpPr>
          <p:nvPr/>
        </p:nvSpPr>
        <p:spPr bwMode="auto">
          <a:xfrm>
            <a:off x="685800" y="2133600"/>
            <a:ext cx="7391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t>Are you consistently using multiple data sources to reflect on your professional growth goal(s) status?</a:t>
            </a:r>
          </a:p>
        </p:txBody>
      </p:sp>
    </p:spTree>
    <p:extLst>
      <p:ext uri="{BB962C8B-B14F-4D97-AF65-F5344CB8AC3E}">
        <p14:creationId xmlns:p14="http://schemas.microsoft.com/office/powerpoint/2010/main" val="3041716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Professional Growth Goal</a:t>
            </a:r>
            <a:endParaRPr lang="en-US" dirty="0"/>
          </a:p>
        </p:txBody>
      </p:sp>
      <p:pic>
        <p:nvPicPr>
          <p:cNvPr id="4098" name="Picture 2" descr="http://www.goal-setting-motivation.com/wp-content/uploads/2012/04/goal-setting-in-ac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414498"/>
            <a:ext cx="5922200" cy="472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4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district CEP say?</a:t>
            </a:r>
            <a:endParaRPr lang="en-US" dirty="0"/>
          </a:p>
        </p:txBody>
      </p:sp>
      <p:sp>
        <p:nvSpPr>
          <p:cNvPr id="3" name="Content Placeholder 2"/>
          <p:cNvSpPr>
            <a:spLocks noGrp="1"/>
          </p:cNvSpPr>
          <p:nvPr>
            <p:ph idx="1"/>
          </p:nvPr>
        </p:nvSpPr>
        <p:spPr/>
        <p:txBody>
          <a:bodyPr/>
          <a:lstStyle/>
          <a:p>
            <a:r>
              <a:rPr lang="en-US" dirty="0" smtClean="0"/>
              <a:t>What sources of evidence inform the PGP?</a:t>
            </a:r>
          </a:p>
          <a:p>
            <a:r>
              <a:rPr lang="en-US" dirty="0" smtClean="0"/>
              <a:t>What forms will you use for the PGP?</a:t>
            </a:r>
          </a:p>
          <a:p>
            <a:r>
              <a:rPr lang="en-US" dirty="0" smtClean="0"/>
              <a:t>How will you document progress throughout the year as you work towards your goal?</a:t>
            </a:r>
          </a:p>
          <a:p>
            <a:r>
              <a:rPr lang="en-US" dirty="0" smtClean="0"/>
              <a:t>How many goals will you write each year?</a:t>
            </a:r>
          </a:p>
        </p:txBody>
      </p:sp>
    </p:spTree>
    <p:extLst>
      <p:ext uri="{BB962C8B-B14F-4D97-AF65-F5344CB8AC3E}">
        <p14:creationId xmlns:p14="http://schemas.microsoft.com/office/powerpoint/2010/main" val="2057555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b="1" dirty="0" smtClean="0"/>
              <a:t>Goal setting for Professional Growth</a:t>
            </a:r>
            <a:endParaRPr lang="en-US" b="1" dirty="0"/>
          </a:p>
        </p:txBody>
      </p:sp>
      <p:sp>
        <p:nvSpPr>
          <p:cNvPr id="3" name="Content Placeholder 2"/>
          <p:cNvSpPr>
            <a:spLocks noGrp="1"/>
          </p:cNvSpPr>
          <p:nvPr>
            <p:ph idx="1"/>
          </p:nvPr>
        </p:nvSpPr>
        <p:spPr>
          <a:xfrm>
            <a:off x="457200" y="1600200"/>
            <a:ext cx="8229600" cy="5124450"/>
          </a:xfrm>
        </p:spPr>
        <p:txBody>
          <a:bodyPr>
            <a:normAutofit lnSpcReduction="10000"/>
          </a:bodyPr>
          <a:lstStyle/>
          <a:p>
            <a:pPr marL="0" indent="0">
              <a:buFont typeface="Arial" charset="0"/>
              <a:buNone/>
              <a:defRPr/>
            </a:pPr>
            <a:r>
              <a:rPr lang="en-US" dirty="0" smtClean="0"/>
              <a:t>Answer the following to develop a PG goal:</a:t>
            </a:r>
            <a:endParaRPr lang="en-US" dirty="0"/>
          </a:p>
          <a:p>
            <a:pPr marL="457200" indent="-457200">
              <a:buFont typeface="+mj-lt"/>
              <a:buAutoNum type="arabicPeriod"/>
              <a:defRPr/>
            </a:pPr>
            <a:r>
              <a:rPr lang="en-US" dirty="0"/>
              <a:t>What do I want to change about my </a:t>
            </a:r>
            <a:r>
              <a:rPr lang="en-US" dirty="0" smtClean="0"/>
              <a:t>practice </a:t>
            </a:r>
            <a:r>
              <a:rPr lang="en-US" dirty="0"/>
              <a:t>that will effectively impact student learning?</a:t>
            </a:r>
          </a:p>
          <a:p>
            <a:pPr marL="457200" indent="-457200">
              <a:buFont typeface="+mj-lt"/>
              <a:buAutoNum type="arabicPeriod"/>
              <a:defRPr/>
            </a:pPr>
            <a:r>
              <a:rPr lang="en-US" dirty="0" smtClean="0"/>
              <a:t>How can I develop a plan of action to address  my professional learning?</a:t>
            </a:r>
            <a:endParaRPr lang="en-US" dirty="0"/>
          </a:p>
          <a:p>
            <a:pPr marL="457200" indent="-457200">
              <a:buFont typeface="+mj-lt"/>
              <a:buAutoNum type="arabicPeriod"/>
              <a:defRPr/>
            </a:pPr>
            <a:r>
              <a:rPr lang="en-US" dirty="0" smtClean="0"/>
              <a:t>How will I know if I accomplished my objective?</a:t>
            </a:r>
          </a:p>
          <a:p>
            <a:pPr marL="0" indent="0">
              <a:buNone/>
              <a:defRPr/>
            </a:pPr>
            <a:r>
              <a:rPr lang="en-US" dirty="0" smtClean="0"/>
              <a:t>**You should be able to articulate what sources of evidence are informing your decisions when writing your goal.**</a:t>
            </a:r>
            <a:endParaRPr lang="en-US" dirty="0"/>
          </a:p>
        </p:txBody>
      </p:sp>
    </p:spTree>
    <p:extLst>
      <p:ext uri="{BB962C8B-B14F-4D97-AF65-F5344CB8AC3E}">
        <p14:creationId xmlns:p14="http://schemas.microsoft.com/office/powerpoint/2010/main" val="350908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en-US" b="1" dirty="0" smtClean="0"/>
              <a:t>Does it …</a:t>
            </a:r>
            <a:endParaRPr lang="en-US" b="1" dirty="0"/>
          </a:p>
        </p:txBody>
      </p:sp>
      <p:sp>
        <p:nvSpPr>
          <p:cNvPr id="3" name="Content Placeholder 2"/>
          <p:cNvSpPr>
            <a:spLocks noGrp="1"/>
          </p:cNvSpPr>
          <p:nvPr>
            <p:ph idx="1"/>
          </p:nvPr>
        </p:nvSpPr>
        <p:spPr/>
        <p:txBody>
          <a:bodyPr>
            <a:normAutofit/>
          </a:bodyPr>
          <a:lstStyle/>
          <a:p>
            <a:pPr marL="457200" indent="-457200">
              <a:buFont typeface="+mj-lt"/>
              <a:buAutoNum type="arabicPeriod"/>
              <a:defRPr/>
            </a:pPr>
            <a:r>
              <a:rPr lang="en-US" dirty="0" smtClean="0"/>
              <a:t>Articulate </a:t>
            </a:r>
            <a:r>
              <a:rPr lang="en-US" dirty="0"/>
              <a:t>w</a:t>
            </a:r>
            <a:r>
              <a:rPr lang="en-US" dirty="0" smtClean="0"/>
              <a:t>hat I </a:t>
            </a:r>
            <a:r>
              <a:rPr lang="en-US" dirty="0"/>
              <a:t>want to change about my </a:t>
            </a:r>
            <a:r>
              <a:rPr lang="en-US" dirty="0" smtClean="0"/>
              <a:t>practice </a:t>
            </a:r>
            <a:r>
              <a:rPr lang="en-US" dirty="0"/>
              <a:t>that will effectively impact student learning?</a:t>
            </a:r>
          </a:p>
          <a:p>
            <a:pPr marL="457200" indent="-457200">
              <a:buFont typeface="+mj-lt"/>
              <a:buAutoNum type="arabicPeriod"/>
              <a:defRPr/>
            </a:pPr>
            <a:r>
              <a:rPr lang="en-US" dirty="0" smtClean="0"/>
              <a:t>Include a plan of action to address  my professional learning?</a:t>
            </a:r>
            <a:endParaRPr lang="en-US" dirty="0"/>
          </a:p>
          <a:p>
            <a:pPr marL="457200" indent="-457200">
              <a:buFont typeface="+mj-lt"/>
              <a:buAutoNum type="arabicPeriod"/>
              <a:defRPr/>
            </a:pPr>
            <a:r>
              <a:rPr lang="en-US" dirty="0" smtClean="0"/>
              <a:t>Include sources of evidence that would serve as success criteria for meeting my objective?</a:t>
            </a:r>
            <a:endParaRPr lang="en-US" dirty="0"/>
          </a:p>
        </p:txBody>
      </p:sp>
    </p:spTree>
    <p:extLst>
      <p:ext uri="{BB962C8B-B14F-4D97-AF65-F5344CB8AC3E}">
        <p14:creationId xmlns:p14="http://schemas.microsoft.com/office/powerpoint/2010/main" val="409499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5" y="1143000"/>
            <a:ext cx="9162535" cy="432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20264888">
            <a:off x="504531" y="3730896"/>
            <a:ext cx="1371600" cy="419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3742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14313"/>
            <a:ext cx="90868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20264888">
            <a:off x="-95840" y="5578746"/>
            <a:ext cx="1371600" cy="419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6882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p:txBody>
          <a:bodyPr/>
          <a:lstStyle/>
          <a:p>
            <a:r>
              <a:rPr lang="en-US" dirty="0"/>
              <a:t>means the process by which certified personnel assesses the effectiveness and adequacy of their knowledge and performance for the purpose of  identifying areas for professional learning and growth</a:t>
            </a:r>
          </a:p>
        </p:txBody>
      </p:sp>
    </p:spTree>
    <p:extLst>
      <p:ext uri="{BB962C8B-B14F-4D97-AF65-F5344CB8AC3E}">
        <p14:creationId xmlns:p14="http://schemas.microsoft.com/office/powerpoint/2010/main" val="259813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Growth Plan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lvl="0" indent="0">
              <a:buNone/>
            </a:pPr>
            <a:r>
              <a:rPr lang="en-US" dirty="0"/>
              <a:t>An individualized plan that </a:t>
            </a:r>
            <a:r>
              <a:rPr lang="en-US" dirty="0" smtClean="0"/>
              <a:t>is: </a:t>
            </a:r>
          </a:p>
          <a:p>
            <a:pPr lvl="0"/>
            <a:r>
              <a:rPr lang="en-US" dirty="0" smtClean="0"/>
              <a:t>focused </a:t>
            </a:r>
            <a:r>
              <a:rPr lang="en-US" dirty="0"/>
              <a:t>on improving professional practice and leadership skills </a:t>
            </a:r>
            <a:endParaRPr lang="en-US" dirty="0" smtClean="0"/>
          </a:p>
          <a:p>
            <a:pPr lvl="0"/>
            <a:r>
              <a:rPr lang="en-US" dirty="0" smtClean="0"/>
              <a:t>is </a:t>
            </a:r>
            <a:r>
              <a:rPr lang="en-US" dirty="0"/>
              <a:t>aligned with educator performance standards and student performance </a:t>
            </a:r>
            <a:r>
              <a:rPr lang="en-US" dirty="0" smtClean="0"/>
              <a:t>standards </a:t>
            </a:r>
          </a:p>
          <a:p>
            <a:pPr lvl="0"/>
            <a:r>
              <a:rPr lang="en-US" dirty="0" smtClean="0"/>
              <a:t>is </a:t>
            </a:r>
            <a:r>
              <a:rPr lang="en-US" dirty="0"/>
              <a:t>built using a variety of sources and types of student data that reflect student needs and strengths, educator data, and school/district </a:t>
            </a:r>
            <a:r>
              <a:rPr lang="en-US" dirty="0" smtClean="0"/>
              <a:t>data</a:t>
            </a:r>
          </a:p>
          <a:p>
            <a:pPr lvl="0"/>
            <a:r>
              <a:rPr lang="en-US" dirty="0" smtClean="0"/>
              <a:t>is </a:t>
            </a:r>
            <a:r>
              <a:rPr lang="en-US" dirty="0"/>
              <a:t>produced in consultation with the evaluator</a:t>
            </a:r>
          </a:p>
          <a:p>
            <a:endParaRPr lang="en-US" dirty="0"/>
          </a:p>
        </p:txBody>
      </p:sp>
    </p:spTree>
    <p:extLst>
      <p:ext uri="{BB962C8B-B14F-4D97-AF65-F5344CB8AC3E}">
        <p14:creationId xmlns:p14="http://schemas.microsoft.com/office/powerpoint/2010/main" val="12340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7837"/>
            <a:ext cx="8229600" cy="5961063"/>
          </a:xfrm>
        </p:spPr>
        <p:style>
          <a:lnRef idx="1">
            <a:schemeClr val="accent1"/>
          </a:lnRef>
          <a:fillRef idx="2">
            <a:schemeClr val="accent1"/>
          </a:fillRef>
          <a:effectRef idx="1">
            <a:schemeClr val="accent1"/>
          </a:effectRef>
          <a:fontRef idx="minor">
            <a:schemeClr val="dk1"/>
          </a:fontRef>
        </p:style>
        <p:txBody>
          <a:bodyPr>
            <a:noAutofit/>
          </a:bodyPr>
          <a:lstStyle/>
          <a:p>
            <a:r>
              <a:rPr lang="en-US" sz="3900" dirty="0" smtClean="0"/>
              <a:t>“Advocates </a:t>
            </a:r>
            <a:r>
              <a:rPr lang="en-US" sz="3900" dirty="0"/>
              <a:t>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a:t>
            </a:r>
            <a:r>
              <a:rPr lang="en-US" sz="3900" dirty="0" smtClean="0"/>
              <a:t>.” </a:t>
            </a:r>
            <a:r>
              <a:rPr lang="en-US" sz="3900" dirty="0"/>
              <a:t>( Danielson, Talk About Teaching (2009).</a:t>
            </a:r>
          </a:p>
        </p:txBody>
      </p:sp>
    </p:spTree>
    <p:extLst>
      <p:ext uri="{BB962C8B-B14F-4D97-AF65-F5344CB8AC3E}">
        <p14:creationId xmlns:p14="http://schemas.microsoft.com/office/powerpoint/2010/main" val="1578710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Connecting Self-Reflection to </a:t>
            </a:r>
            <a:br>
              <a:rPr lang="en-US" dirty="0"/>
            </a:br>
            <a:r>
              <a:rPr lang="en-US"/>
              <a:t>Effective </a:t>
            </a:r>
            <a:r>
              <a:rPr lang="en-US" smtClean="0"/>
              <a:t>Teaching</a:t>
            </a:r>
            <a:endParaRPr lang="en-US" dirty="0"/>
          </a:p>
        </p:txBody>
      </p:sp>
      <p:sp>
        <p:nvSpPr>
          <p:cNvPr id="3" name="Content Placeholder 2"/>
          <p:cNvSpPr>
            <a:spLocks noGrp="1"/>
          </p:cNvSpPr>
          <p:nvPr>
            <p:ph idx="1"/>
          </p:nvPr>
        </p:nvSpPr>
        <p:spPr>
          <a:xfrm>
            <a:off x="203200" y="1600200"/>
            <a:ext cx="8763000" cy="5003800"/>
          </a:xfrm>
        </p:spPr>
        <p:txBody>
          <a:bodyPr>
            <a:normAutofit/>
          </a:bodyPr>
          <a:lstStyle/>
          <a:p>
            <a:endParaRPr lang="en-US" dirty="0" smtClean="0"/>
          </a:p>
          <a:p>
            <a:pPr marL="0" indent="0" algn="just">
              <a:buNone/>
            </a:pPr>
            <a:r>
              <a:rPr lang="en-US" sz="3600" dirty="0" smtClean="0"/>
              <a:t>Effective </a:t>
            </a:r>
            <a:r>
              <a:rPr lang="en-US" sz="3600" dirty="0"/>
              <a:t>teachers may reflect on their work formally or informally; for example they may review a day’s work mentally, keep a journal, meet regularly with a mentor or with colleagues, or assess a videotaped recording of their </a:t>
            </a:r>
            <a:r>
              <a:rPr lang="en-US" sz="3600" dirty="0" smtClean="0"/>
              <a:t>teaching. </a:t>
            </a:r>
          </a:p>
          <a:p>
            <a:pPr marL="0" indent="0" algn="just">
              <a:buNone/>
            </a:pPr>
            <a:endParaRPr lang="en-US" sz="2800" dirty="0"/>
          </a:p>
          <a:p>
            <a:pPr marL="0" indent="0" algn="just">
              <a:buNone/>
            </a:pPr>
            <a:r>
              <a:rPr lang="en-US" sz="2400" dirty="0" smtClean="0"/>
              <a:t>(</a:t>
            </a:r>
            <a:r>
              <a:rPr lang="en-US" sz="2400" dirty="0"/>
              <a:t>Good &amp; Brophy, 1997; NBPTS, n.d.). </a:t>
            </a:r>
          </a:p>
        </p:txBody>
      </p:sp>
    </p:spTree>
    <p:extLst>
      <p:ext uri="{BB962C8B-B14F-4D97-AF65-F5344CB8AC3E}">
        <p14:creationId xmlns:p14="http://schemas.microsoft.com/office/powerpoint/2010/main" val="740756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45" y="274639"/>
            <a:ext cx="3515710" cy="2323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436" y="1436290"/>
            <a:ext cx="4677128" cy="490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711518" y="3887828"/>
            <a:ext cx="26917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Handout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57432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2014-05-24T04:00:00+00:00</Publication_x0020_Date>
    <Audience1 xmlns="3a62de7d-ba57-4f43-9dae-9623ba637be0"/>
    <_dlc_DocId xmlns="3a62de7d-ba57-4f43-9dae-9623ba637be0">KYED-470-356</_dlc_DocId>
    <_dlc_DocIdUrl xmlns="3a62de7d-ba57-4f43-9dae-9623ba637be0">
      <Url>http://education.ky.gov/teachers/PGES/TPGES/_layouts/DocIdRedir.aspx?ID=KYED-470-356</Url>
      <Description>KYED-470-356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88B34B902B72CE47917500AE34DFF905" ma:contentTypeVersion="17" ma:contentTypeDescription="" ma:contentTypeScope="" ma:versionID="2a157c5b780db8344608fb918b0d6ad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d16729ee304641c63c617e3b2ecf363"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38E0C-B70F-41AD-BD3B-0D5B685BE519}">
  <ds:schemaRefs>
    <ds:schemaRef ds:uri="http://schemas.microsoft.com/sharepoint/events"/>
  </ds:schemaRefs>
</ds:datastoreItem>
</file>

<file path=customXml/itemProps2.xml><?xml version="1.0" encoding="utf-8"?>
<ds:datastoreItem xmlns:ds="http://schemas.openxmlformats.org/officeDocument/2006/customXml" ds:itemID="{AB02B242-71FD-4B00-83F5-8C6B6EB1A70A}">
  <ds:schemaRefs>
    <ds:schemaRef ds:uri="http://schemas.microsoft.com/sharepoint/v3/contenttype/forms"/>
  </ds:schemaRefs>
</ds:datastoreItem>
</file>

<file path=customXml/itemProps3.xml><?xml version="1.0" encoding="utf-8"?>
<ds:datastoreItem xmlns:ds="http://schemas.openxmlformats.org/officeDocument/2006/customXml" ds:itemID="{F2EDAA95-D5BA-4DDC-8498-FD46A672AE5D}">
  <ds:schemaRef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3a62de7d-ba57-4f43-9dae-9623ba637be0"/>
    <ds:schemaRef ds:uri="http://purl.org/dc/dcmitype/"/>
  </ds:schemaRefs>
</ds:datastoreItem>
</file>

<file path=customXml/itemProps4.xml><?xml version="1.0" encoding="utf-8"?>
<ds:datastoreItem xmlns:ds="http://schemas.openxmlformats.org/officeDocument/2006/customXml" ds:itemID="{7F7EE962-5C7F-4939-BA14-787AA4DCF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1702</TotalTime>
  <Words>2000</Words>
  <Application>Microsoft Office PowerPoint</Application>
  <PresentationFormat>On-screen Show (4:3)</PresentationFormat>
  <Paragraphs>155</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Aharoni</vt:lpstr>
      <vt:lpstr>Arial</vt:lpstr>
      <vt:lpstr>Calibri</vt:lpstr>
      <vt:lpstr>Times</vt:lpstr>
      <vt:lpstr>Office Theme</vt:lpstr>
      <vt:lpstr>PowerPoint Presentation</vt:lpstr>
      <vt:lpstr>PowerPoint Presentation</vt:lpstr>
      <vt:lpstr>PowerPoint Presentation</vt:lpstr>
      <vt:lpstr>PowerPoint Presentation</vt:lpstr>
      <vt:lpstr>Self-Reflection</vt:lpstr>
      <vt:lpstr>Professional Growth Plan</vt:lpstr>
      <vt:lpstr>“Advocates of professional development for teachers are not arguing that teaching is of poor quality and must be fixed.  Their advocacy for professional development for teachers reflects the recognition that teaching is so hard that it is never perfect; no matter how good a lesson is, it could always be improved.” ( Danielson, Talk About Teaching (2009).</vt:lpstr>
      <vt:lpstr>Connecting Self-Reflection to  Effective Teaching</vt:lpstr>
      <vt:lpstr>PowerPoint Presentation</vt:lpstr>
      <vt:lpstr>Connecting Self-Reflection to  Effective Teaching</vt:lpstr>
      <vt:lpstr>PowerPoint Presentation</vt:lpstr>
      <vt:lpstr>Reflection on Practice Process </vt:lpstr>
      <vt:lpstr>PowerPoint Presentation</vt:lpstr>
      <vt:lpstr>PowerPoint Presentation</vt:lpstr>
      <vt:lpstr>Places for Self-Reflection</vt:lpstr>
      <vt:lpstr>What does your district CEP say?</vt:lpstr>
      <vt:lpstr>A system that focuses on  Professional Growth</vt:lpstr>
      <vt:lpstr>Considerations for PG planning</vt:lpstr>
      <vt:lpstr>Goal setting for Professional Growth</vt:lpstr>
      <vt:lpstr>Reviewing a Professional Growth Goal</vt:lpstr>
      <vt:lpstr>Sample Professional Growth Goal</vt:lpstr>
      <vt:lpstr>Sample Professional Growth Goal</vt:lpstr>
      <vt:lpstr>Professional Growth Process</vt:lpstr>
      <vt:lpstr>PowerPoint Presentation</vt:lpstr>
      <vt:lpstr>PowerPoint Presentation</vt:lpstr>
      <vt:lpstr>Writing a Professional Growth Goal</vt:lpstr>
      <vt:lpstr>What does your district CEP say?</vt:lpstr>
      <vt:lpstr>Goal setting for Professional Growth</vt:lpstr>
      <vt:lpstr>Does it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 Williams</dc:creator>
  <cp:lastModifiedBy>Manley, Meghan</cp:lastModifiedBy>
  <cp:revision>586</cp:revision>
  <cp:lastPrinted>2013-05-01T15:39:42Z</cp:lastPrinted>
  <dcterms:created xsi:type="dcterms:W3CDTF">2012-08-25T16:18:07Z</dcterms:created>
  <dcterms:modified xsi:type="dcterms:W3CDTF">2016-08-25T12:11:52Z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0x0101001BEB557DBE01834EAB47A683706DCD5B0088B34B902B72CE47917500AE34DFF905</vt:lpwstr>
  </property>
  <property fmtid="{D5CDD505-2E9C-101B-9397-08002B2CF9AE}" pid="3" name="IsMyDocuments">
    <vt:bool>true</vt:bool>
  </property>
  <property fmtid="{D5CDD505-2E9C-101B-9397-08002B2CF9AE}" pid="4" name="_dlc_DocIdItemGuid">
    <vt:lpwstr>f9dda7d6-8c5c-4893-89a8-bfa54a511737</vt:lpwstr>
  </property>
</Properties>
</file>